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310" r:id="rId5"/>
    <p:sldId id="309" r:id="rId6"/>
    <p:sldId id="312" r:id="rId7"/>
    <p:sldId id="269" r:id="rId8"/>
    <p:sldId id="274" r:id="rId9"/>
    <p:sldId id="276" r:id="rId10"/>
    <p:sldId id="311" r:id="rId11"/>
    <p:sldId id="307" r:id="rId12"/>
    <p:sldId id="306" r:id="rId13"/>
    <p:sldId id="290" r:id="rId14"/>
    <p:sldId id="292" r:id="rId1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61" autoAdjust="0"/>
    <p:restoredTop sz="94660"/>
  </p:normalViewPr>
  <p:slideViewPr>
    <p:cSldViewPr snapToGrid="0">
      <p:cViewPr varScale="1">
        <p:scale>
          <a:sx n="89" d="100"/>
          <a:sy n="89" d="100"/>
        </p:scale>
        <p:origin x="108" y="5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35ACC8FA-8B8A-48FD-AD7D-A602967D4AC7}" type="datetimeFigureOut">
              <a:rPr lang="en-US" smtClean="0"/>
              <a:t>5/15/2019</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A853B251-AFDB-4F56-8A03-94117F1273E4}" type="slidenum">
              <a:rPr lang="en-US" smtClean="0"/>
              <a:t>‹#›</a:t>
            </a:fld>
            <a:endParaRPr lang="en-US" dirty="0"/>
          </a:p>
        </p:txBody>
      </p:sp>
    </p:spTree>
    <p:extLst>
      <p:ext uri="{BB962C8B-B14F-4D97-AF65-F5344CB8AC3E}">
        <p14:creationId xmlns:p14="http://schemas.microsoft.com/office/powerpoint/2010/main" val="377140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3B251-AFDB-4F56-8A03-94117F1273E4}" type="slidenum">
              <a:rPr lang="en-US" smtClean="0"/>
              <a:t>2</a:t>
            </a:fld>
            <a:endParaRPr lang="en-US" dirty="0"/>
          </a:p>
        </p:txBody>
      </p:sp>
    </p:spTree>
    <p:extLst>
      <p:ext uri="{BB962C8B-B14F-4D97-AF65-F5344CB8AC3E}">
        <p14:creationId xmlns:p14="http://schemas.microsoft.com/office/powerpoint/2010/main" val="235299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293688"/>
            <a:ext cx="6197600" cy="3486150"/>
          </a:xfrm>
        </p:spPr>
      </p:sp>
      <p:sp>
        <p:nvSpPr>
          <p:cNvPr id="3" name="Notes Placeholder 2"/>
          <p:cNvSpPr>
            <a:spLocks noGrp="1"/>
          </p:cNvSpPr>
          <p:nvPr>
            <p:ph type="body" idx="1"/>
          </p:nvPr>
        </p:nvSpPr>
        <p:spPr>
          <a:xfrm>
            <a:off x="323852" y="3869544"/>
            <a:ext cx="6191250" cy="4918198"/>
          </a:xfrm>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a:solidFill>
                  <a:prstClr val="black"/>
                </a:solidFill>
              </a:rPr>
              <a:t>WPC 2012</a:t>
            </a:r>
            <a:endParaRPr lang="en-US" dirty="0">
              <a:solidFill>
                <a:prstClr val="black"/>
              </a:solidFill>
            </a:endParaRPr>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382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82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7568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91393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194128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416302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346279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190370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88121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326329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321131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75582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350561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206848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01EE32-A0D5-4C9C-A7F1-4DD1CFEC4C97}"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B77FD4-82E3-43F0-9B65-8AAA4EAEEECF}" type="slidenum">
              <a:rPr lang="en-US" smtClean="0"/>
              <a:t>‹#›</a:t>
            </a:fld>
            <a:endParaRPr lang="en-US" dirty="0"/>
          </a:p>
        </p:txBody>
      </p:sp>
    </p:spTree>
    <p:extLst>
      <p:ext uri="{BB962C8B-B14F-4D97-AF65-F5344CB8AC3E}">
        <p14:creationId xmlns:p14="http://schemas.microsoft.com/office/powerpoint/2010/main" val="14136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EE32-A0D5-4C9C-A7F1-4DD1CFEC4C97}" type="datetimeFigureOut">
              <a:rPr lang="en-US" smtClean="0"/>
              <a:t>5/15/2019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77FD4-82E3-43F0-9B65-8AAA4EAEEECF}" type="slidenum">
              <a:rPr lang="en-US" smtClean="0"/>
              <a:t>‹#›</a:t>
            </a:fld>
            <a:endParaRPr lang="en-US" dirty="0"/>
          </a:p>
        </p:txBody>
      </p:sp>
    </p:spTree>
    <p:extLst>
      <p:ext uri="{BB962C8B-B14F-4D97-AF65-F5344CB8AC3E}">
        <p14:creationId xmlns:p14="http://schemas.microsoft.com/office/powerpoint/2010/main" val="324488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6610" y="1141084"/>
            <a:ext cx="1400000" cy="1447619"/>
          </a:xfrm>
          <a:prstGeom prst="rect">
            <a:avLst/>
          </a:prstGeom>
        </p:spPr>
      </p:pic>
      <p:pic>
        <p:nvPicPr>
          <p:cNvPr id="5" name="Picture 4"/>
          <p:cNvPicPr>
            <a:picLocks noChangeAspect="1"/>
          </p:cNvPicPr>
          <p:nvPr/>
        </p:nvPicPr>
        <p:blipFill>
          <a:blip r:embed="rId3"/>
          <a:stretch>
            <a:fillRect/>
          </a:stretch>
        </p:blipFill>
        <p:spPr>
          <a:xfrm>
            <a:off x="9114275" y="806161"/>
            <a:ext cx="1647619" cy="1828571"/>
          </a:xfrm>
          <a:prstGeom prst="rect">
            <a:avLst/>
          </a:prstGeom>
        </p:spPr>
      </p:pic>
      <p:sp>
        <p:nvSpPr>
          <p:cNvPr id="6" name="TextBox 5"/>
          <p:cNvSpPr txBox="1"/>
          <p:nvPr/>
        </p:nvSpPr>
        <p:spPr>
          <a:xfrm>
            <a:off x="3556338" y="1864893"/>
            <a:ext cx="4458208" cy="2677656"/>
          </a:xfrm>
          <a:prstGeom prst="rect">
            <a:avLst/>
          </a:prstGeom>
          <a:noFill/>
        </p:spPr>
        <p:txBody>
          <a:bodyPr wrap="none" rtlCol="0">
            <a:spAutoFit/>
          </a:bodyPr>
          <a:lstStyle/>
          <a:p>
            <a:pPr algn="ctr"/>
            <a:r>
              <a:rPr lang="en-US" sz="2800" dirty="0"/>
              <a:t>Pine Loch Sun Beach Club</a:t>
            </a:r>
          </a:p>
          <a:p>
            <a:pPr algn="ctr"/>
            <a:endParaRPr lang="en-US" sz="2800" dirty="0"/>
          </a:p>
          <a:p>
            <a:pPr algn="ctr"/>
            <a:r>
              <a:rPr lang="en-US" sz="2800" dirty="0"/>
              <a:t>Annual Membership Meeting</a:t>
            </a:r>
          </a:p>
          <a:p>
            <a:pPr algn="ctr"/>
            <a:endParaRPr lang="en-US" sz="2800" dirty="0"/>
          </a:p>
          <a:p>
            <a:pPr algn="ctr"/>
            <a:r>
              <a:rPr lang="en-US" sz="2800" dirty="0"/>
              <a:t>September 17, 2016</a:t>
            </a:r>
          </a:p>
          <a:p>
            <a:pPr algn="ctr"/>
            <a:endParaRPr lang="en-US" sz="2800" dirty="0"/>
          </a:p>
        </p:txBody>
      </p:sp>
    </p:spTree>
    <p:extLst>
      <p:ext uri="{BB962C8B-B14F-4D97-AF65-F5344CB8AC3E}">
        <p14:creationId xmlns:p14="http://schemas.microsoft.com/office/powerpoint/2010/main" val="184152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71" y="0"/>
            <a:ext cx="10515600" cy="628073"/>
          </a:xfrm>
        </p:spPr>
        <p:txBody>
          <a:bodyPr>
            <a:normAutofit/>
          </a:bodyPr>
          <a:lstStyle/>
          <a:p>
            <a:r>
              <a:rPr lang="en-US" sz="3200" b="1" dirty="0"/>
              <a:t>2016 / 2017 Budget</a:t>
            </a:r>
          </a:p>
        </p:txBody>
      </p:sp>
      <p:sp>
        <p:nvSpPr>
          <p:cNvPr id="3" name="Content Placeholder 2"/>
          <p:cNvSpPr>
            <a:spLocks noGrp="1"/>
          </p:cNvSpPr>
          <p:nvPr>
            <p:ph idx="1"/>
          </p:nvPr>
        </p:nvSpPr>
        <p:spPr>
          <a:xfrm>
            <a:off x="306772" y="1259841"/>
            <a:ext cx="11404937" cy="3044304"/>
          </a:xfrm>
        </p:spPr>
        <p:txBody>
          <a:bodyPr>
            <a:normAutofit lnSpcReduction="10000"/>
          </a:bodyPr>
          <a:lstStyle/>
          <a:p>
            <a:pPr marL="457200" lvl="1" indent="0">
              <a:buNone/>
            </a:pPr>
            <a:r>
              <a:rPr lang="en-US" dirty="0"/>
              <a:t>Provides for annual operations, planned projects (per reserve study and water plan) and accumulates reserves for longer term capital projects per reserve study.</a:t>
            </a:r>
          </a:p>
          <a:p>
            <a:pPr marL="457200" lvl="1" indent="0">
              <a:buNone/>
            </a:pPr>
            <a:endParaRPr lang="en-US" dirty="0"/>
          </a:p>
          <a:p>
            <a:pPr marL="457200" lvl="1" indent="0">
              <a:buNone/>
            </a:pPr>
            <a:r>
              <a:rPr lang="en-US" dirty="0"/>
              <a:t>Total 2015 / 2016 Budget:   $516,672.00</a:t>
            </a:r>
          </a:p>
          <a:p>
            <a:pPr marL="457200" lvl="1" indent="0">
              <a:buNone/>
            </a:pPr>
            <a:endParaRPr lang="en-US" dirty="0"/>
          </a:p>
          <a:p>
            <a:pPr marL="457200" lvl="1" indent="0">
              <a:buNone/>
            </a:pPr>
            <a:r>
              <a:rPr lang="en-US" dirty="0"/>
              <a:t>Membership Dues</a:t>
            </a:r>
          </a:p>
          <a:p>
            <a:pPr lvl="2"/>
            <a:r>
              <a:rPr lang="en-US" dirty="0"/>
              <a:t>Developed lot:  	$1180.00</a:t>
            </a:r>
          </a:p>
          <a:p>
            <a:pPr lvl="2"/>
            <a:r>
              <a:rPr lang="en-US" dirty="0"/>
              <a:t>Undeveloped lot:	$1060.00</a:t>
            </a:r>
          </a:p>
          <a:p>
            <a:pPr lvl="2"/>
            <a:r>
              <a:rPr lang="en-US" dirty="0"/>
              <a:t>Wildwood lot:		$590.00</a:t>
            </a:r>
          </a:p>
          <a:p>
            <a:pPr marL="914400" lvl="2" indent="0">
              <a:buNone/>
            </a:pPr>
            <a:endParaRPr lang="en-US" dirty="0"/>
          </a:p>
          <a:p>
            <a:pPr lvl="1"/>
            <a:endParaRPr lang="en-US" dirty="0">
              <a:solidFill>
                <a:srgbClr val="FF0000"/>
              </a:solidFill>
            </a:endParaRPr>
          </a:p>
        </p:txBody>
      </p:sp>
    </p:spTree>
    <p:extLst>
      <p:ext uri="{BB962C8B-B14F-4D97-AF65-F5344CB8AC3E}">
        <p14:creationId xmlns:p14="http://schemas.microsoft.com/office/powerpoint/2010/main" val="17369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938" y="2775640"/>
            <a:ext cx="4638453" cy="785091"/>
          </a:xfrm>
        </p:spPr>
        <p:txBody>
          <a:bodyPr/>
          <a:lstStyle/>
          <a:p>
            <a:r>
              <a:rPr lang="en-US" dirty="0"/>
              <a:t>Thank you Randy!!</a:t>
            </a:r>
          </a:p>
        </p:txBody>
      </p:sp>
    </p:spTree>
    <p:extLst>
      <p:ext uri="{BB962C8B-B14F-4D97-AF65-F5344CB8AC3E}">
        <p14:creationId xmlns:p14="http://schemas.microsoft.com/office/powerpoint/2010/main" val="294306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86" y="0"/>
            <a:ext cx="10515600" cy="388188"/>
          </a:xfrm>
        </p:spPr>
        <p:txBody>
          <a:bodyPr>
            <a:normAutofit fontScale="90000"/>
          </a:bodyPr>
          <a:lstStyle/>
          <a:p>
            <a:r>
              <a:rPr lang="en-US" sz="3200" b="1" dirty="0"/>
              <a:t>Board nominations</a:t>
            </a:r>
          </a:p>
        </p:txBody>
      </p:sp>
      <p:sp>
        <p:nvSpPr>
          <p:cNvPr id="4" name="Rectangle 3"/>
          <p:cNvSpPr/>
          <p:nvPr/>
        </p:nvSpPr>
        <p:spPr>
          <a:xfrm>
            <a:off x="1525333" y="5502353"/>
            <a:ext cx="9092060" cy="1169551"/>
          </a:xfrm>
          <a:prstGeom prst="rect">
            <a:avLst/>
          </a:prstGeom>
          <a:ln>
            <a:solidFill>
              <a:schemeClr val="tx1"/>
            </a:solidFill>
          </a:ln>
        </p:spPr>
        <p:txBody>
          <a:bodyPr wrap="square">
            <a:spAutoFit/>
          </a:bodyPr>
          <a:lstStyle/>
          <a:p>
            <a:pPr lvl="0"/>
            <a:r>
              <a:rPr lang="en-US" sz="2000" b="1" dirty="0"/>
              <a:t>Our guiding principles:</a:t>
            </a:r>
          </a:p>
          <a:p>
            <a:pPr marL="342900" lvl="0" indent="-342900">
              <a:buFont typeface="+mj-lt"/>
              <a:buAutoNum type="arabicPeriod"/>
            </a:pPr>
            <a:r>
              <a:rPr lang="en-US" sz="1600" b="1" dirty="0"/>
              <a:t>Transparency of progress</a:t>
            </a:r>
            <a:r>
              <a:rPr lang="en-US" sz="1600" dirty="0"/>
              <a:t> regarding agreed membership priorities (Water, Roads, &amp; Maintenance)</a:t>
            </a:r>
          </a:p>
          <a:p>
            <a:pPr marL="342900" lvl="0" indent="-342900">
              <a:buFont typeface="+mj-lt"/>
              <a:buAutoNum type="arabicPeriod"/>
            </a:pPr>
            <a:r>
              <a:rPr lang="en-US" sz="1600" b="1" dirty="0"/>
              <a:t>Consistency of communication</a:t>
            </a:r>
            <a:r>
              <a:rPr lang="en-US" sz="1600" dirty="0"/>
              <a:t> via multiple methods (website, email, postal mail, etc.)</a:t>
            </a:r>
          </a:p>
          <a:p>
            <a:pPr marL="342900" lvl="0" indent="-342900">
              <a:buFont typeface="+mj-lt"/>
              <a:buAutoNum type="arabicPeriod"/>
            </a:pPr>
            <a:r>
              <a:rPr lang="en-US" sz="1600" b="1" dirty="0"/>
              <a:t>Continuous improvement</a:t>
            </a:r>
            <a:r>
              <a:rPr lang="en-US" sz="1600" dirty="0"/>
              <a:t> in how PLS is managed – for the good of our membership community</a:t>
            </a:r>
          </a:p>
        </p:txBody>
      </p:sp>
      <p:pic>
        <p:nvPicPr>
          <p:cNvPr id="8" name="Picture 7"/>
          <p:cNvPicPr>
            <a:picLocks noChangeAspect="1"/>
          </p:cNvPicPr>
          <p:nvPr/>
        </p:nvPicPr>
        <p:blipFill>
          <a:blip r:embed="rId2"/>
          <a:stretch>
            <a:fillRect/>
          </a:stretch>
        </p:blipFill>
        <p:spPr>
          <a:xfrm>
            <a:off x="258441" y="559872"/>
            <a:ext cx="1365868" cy="1590026"/>
          </a:xfrm>
          <a:prstGeom prst="rect">
            <a:avLst/>
          </a:prstGeom>
        </p:spPr>
      </p:pic>
      <p:pic>
        <p:nvPicPr>
          <p:cNvPr id="9" name="Picture 8"/>
          <p:cNvPicPr>
            <a:picLocks noChangeAspect="1"/>
          </p:cNvPicPr>
          <p:nvPr/>
        </p:nvPicPr>
        <p:blipFill>
          <a:blip r:embed="rId3"/>
          <a:stretch>
            <a:fillRect/>
          </a:stretch>
        </p:blipFill>
        <p:spPr>
          <a:xfrm>
            <a:off x="3716902" y="573779"/>
            <a:ext cx="1606503" cy="1590026"/>
          </a:xfrm>
          <a:prstGeom prst="rect">
            <a:avLst/>
          </a:prstGeom>
        </p:spPr>
      </p:pic>
      <p:pic>
        <p:nvPicPr>
          <p:cNvPr id="10" name="Picture 9"/>
          <p:cNvPicPr>
            <a:picLocks noChangeAspect="1"/>
          </p:cNvPicPr>
          <p:nvPr/>
        </p:nvPicPr>
        <p:blipFill>
          <a:blip r:embed="rId4"/>
          <a:stretch>
            <a:fillRect/>
          </a:stretch>
        </p:blipFill>
        <p:spPr>
          <a:xfrm>
            <a:off x="7355962" y="569378"/>
            <a:ext cx="1332694" cy="1636145"/>
          </a:xfrm>
          <a:prstGeom prst="rect">
            <a:avLst/>
          </a:prstGeom>
        </p:spPr>
      </p:pic>
      <p:pic>
        <p:nvPicPr>
          <p:cNvPr id="11" name="Picture 10"/>
          <p:cNvPicPr>
            <a:picLocks noChangeAspect="1"/>
          </p:cNvPicPr>
          <p:nvPr/>
        </p:nvPicPr>
        <p:blipFill>
          <a:blip r:embed="rId5"/>
          <a:stretch>
            <a:fillRect/>
          </a:stretch>
        </p:blipFill>
        <p:spPr>
          <a:xfrm>
            <a:off x="5565711" y="559872"/>
            <a:ext cx="1533204" cy="1657659"/>
          </a:xfrm>
          <a:prstGeom prst="rect">
            <a:avLst/>
          </a:prstGeom>
        </p:spPr>
      </p:pic>
      <p:sp>
        <p:nvSpPr>
          <p:cNvPr id="14" name="TextBox 13"/>
          <p:cNvSpPr txBox="1"/>
          <p:nvPr/>
        </p:nvSpPr>
        <p:spPr>
          <a:xfrm>
            <a:off x="405586" y="2205027"/>
            <a:ext cx="1085041" cy="584775"/>
          </a:xfrm>
          <a:prstGeom prst="rect">
            <a:avLst/>
          </a:prstGeom>
          <a:noFill/>
        </p:spPr>
        <p:txBody>
          <a:bodyPr wrap="none" rtlCol="0">
            <a:spAutoFit/>
          </a:bodyPr>
          <a:lstStyle/>
          <a:p>
            <a:pPr algn="ctr"/>
            <a:r>
              <a:rPr lang="en-US" dirty="0"/>
              <a:t>Bob Pirog</a:t>
            </a:r>
          </a:p>
          <a:p>
            <a:pPr algn="ctr"/>
            <a:r>
              <a:rPr lang="en-US" sz="1400" dirty="0"/>
              <a:t>Secretary</a:t>
            </a:r>
          </a:p>
        </p:txBody>
      </p:sp>
      <p:sp>
        <p:nvSpPr>
          <p:cNvPr id="15" name="TextBox 14"/>
          <p:cNvSpPr txBox="1"/>
          <p:nvPr/>
        </p:nvSpPr>
        <p:spPr>
          <a:xfrm>
            <a:off x="2146652" y="2217439"/>
            <a:ext cx="981358" cy="369332"/>
          </a:xfrm>
          <a:prstGeom prst="rect">
            <a:avLst/>
          </a:prstGeom>
          <a:noFill/>
        </p:spPr>
        <p:txBody>
          <a:bodyPr wrap="none" rtlCol="0">
            <a:spAutoFit/>
          </a:bodyPr>
          <a:lstStyle/>
          <a:p>
            <a:pPr algn="ctr"/>
            <a:r>
              <a:rPr lang="en-US" dirty="0"/>
              <a:t>Open #1</a:t>
            </a:r>
          </a:p>
        </p:txBody>
      </p:sp>
      <p:sp>
        <p:nvSpPr>
          <p:cNvPr id="16" name="TextBox 15"/>
          <p:cNvSpPr txBox="1"/>
          <p:nvPr/>
        </p:nvSpPr>
        <p:spPr>
          <a:xfrm>
            <a:off x="3624334" y="2217439"/>
            <a:ext cx="1791644" cy="861774"/>
          </a:xfrm>
          <a:prstGeom prst="rect">
            <a:avLst/>
          </a:prstGeom>
          <a:noFill/>
        </p:spPr>
        <p:txBody>
          <a:bodyPr wrap="none" rtlCol="0">
            <a:spAutoFit/>
          </a:bodyPr>
          <a:lstStyle/>
          <a:p>
            <a:pPr algn="ctr"/>
            <a:r>
              <a:rPr lang="en-US" dirty="0"/>
              <a:t>Ken Dorn</a:t>
            </a:r>
          </a:p>
          <a:p>
            <a:pPr algn="ctr"/>
            <a:r>
              <a:rPr lang="en-US" sz="1400" dirty="0"/>
              <a:t>Roads &amp; Maintenance</a:t>
            </a:r>
          </a:p>
          <a:p>
            <a:pPr algn="ctr"/>
            <a:endParaRPr lang="en-US" dirty="0"/>
          </a:p>
        </p:txBody>
      </p:sp>
      <p:sp>
        <p:nvSpPr>
          <p:cNvPr id="17" name="TextBox 16"/>
          <p:cNvSpPr txBox="1"/>
          <p:nvPr/>
        </p:nvSpPr>
        <p:spPr>
          <a:xfrm>
            <a:off x="5649914" y="2193519"/>
            <a:ext cx="1364797" cy="584775"/>
          </a:xfrm>
          <a:prstGeom prst="rect">
            <a:avLst/>
          </a:prstGeom>
          <a:noFill/>
        </p:spPr>
        <p:txBody>
          <a:bodyPr wrap="none" rtlCol="0">
            <a:spAutoFit/>
          </a:bodyPr>
          <a:lstStyle/>
          <a:p>
            <a:pPr algn="ctr"/>
            <a:r>
              <a:rPr lang="en-US" dirty="0"/>
              <a:t>Dave Aldrich</a:t>
            </a:r>
          </a:p>
          <a:p>
            <a:pPr algn="ctr"/>
            <a:r>
              <a:rPr lang="en-US" sz="1400" dirty="0"/>
              <a:t>Vice-President</a:t>
            </a:r>
          </a:p>
        </p:txBody>
      </p:sp>
      <p:sp>
        <p:nvSpPr>
          <p:cNvPr id="18" name="TextBox 17"/>
          <p:cNvSpPr txBox="1"/>
          <p:nvPr/>
        </p:nvSpPr>
        <p:spPr>
          <a:xfrm>
            <a:off x="7472562" y="2205027"/>
            <a:ext cx="1178529" cy="584775"/>
          </a:xfrm>
          <a:prstGeom prst="rect">
            <a:avLst/>
          </a:prstGeom>
          <a:noFill/>
        </p:spPr>
        <p:txBody>
          <a:bodyPr wrap="none" rtlCol="0">
            <a:spAutoFit/>
          </a:bodyPr>
          <a:lstStyle/>
          <a:p>
            <a:pPr algn="ctr"/>
            <a:r>
              <a:rPr lang="en-US" dirty="0"/>
              <a:t>Mark Selin</a:t>
            </a:r>
          </a:p>
          <a:p>
            <a:pPr algn="ctr"/>
            <a:r>
              <a:rPr lang="en-US" sz="1400" dirty="0"/>
              <a:t>President</a:t>
            </a:r>
          </a:p>
        </p:txBody>
      </p:sp>
      <p:sp>
        <p:nvSpPr>
          <p:cNvPr id="19" name="Rectangle 18"/>
          <p:cNvSpPr/>
          <p:nvPr/>
        </p:nvSpPr>
        <p:spPr>
          <a:xfrm>
            <a:off x="8908138" y="586487"/>
            <a:ext cx="1304693" cy="1601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467523" y="592302"/>
            <a:ext cx="1304693" cy="1601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06446" y="2217439"/>
            <a:ext cx="981359" cy="369332"/>
          </a:xfrm>
          <a:prstGeom prst="rect">
            <a:avLst/>
          </a:prstGeom>
          <a:noFill/>
        </p:spPr>
        <p:txBody>
          <a:bodyPr wrap="none" rtlCol="0">
            <a:spAutoFit/>
          </a:bodyPr>
          <a:lstStyle/>
          <a:p>
            <a:pPr algn="ctr"/>
            <a:r>
              <a:rPr lang="en-US" dirty="0"/>
              <a:t>Open #2</a:t>
            </a:r>
          </a:p>
        </p:txBody>
      </p:sp>
      <p:pic>
        <p:nvPicPr>
          <p:cNvPr id="3" name="Picture 2"/>
          <p:cNvPicPr>
            <a:picLocks noChangeAspect="1"/>
          </p:cNvPicPr>
          <p:nvPr/>
        </p:nvPicPr>
        <p:blipFill>
          <a:blip r:embed="rId6"/>
          <a:stretch>
            <a:fillRect/>
          </a:stretch>
        </p:blipFill>
        <p:spPr>
          <a:xfrm>
            <a:off x="3106630" y="2815980"/>
            <a:ext cx="5648772" cy="2459870"/>
          </a:xfrm>
          <a:prstGeom prst="rect">
            <a:avLst/>
          </a:prstGeom>
        </p:spPr>
      </p:pic>
      <p:sp>
        <p:nvSpPr>
          <p:cNvPr id="23" name="TextBox 22"/>
          <p:cNvSpPr txBox="1"/>
          <p:nvPr/>
        </p:nvSpPr>
        <p:spPr>
          <a:xfrm>
            <a:off x="8688656" y="2205026"/>
            <a:ext cx="1762727" cy="584775"/>
          </a:xfrm>
          <a:prstGeom prst="rect">
            <a:avLst/>
          </a:prstGeom>
          <a:noFill/>
        </p:spPr>
        <p:txBody>
          <a:bodyPr wrap="none" rtlCol="0">
            <a:spAutoFit/>
          </a:bodyPr>
          <a:lstStyle/>
          <a:p>
            <a:pPr algn="ctr"/>
            <a:r>
              <a:rPr lang="en-US" dirty="0"/>
              <a:t>Bonnie Steinlein</a:t>
            </a:r>
          </a:p>
          <a:p>
            <a:pPr algn="ctr"/>
            <a:r>
              <a:rPr lang="en-US" sz="1400" dirty="0"/>
              <a:t>Treasurer</a:t>
            </a:r>
          </a:p>
        </p:txBody>
      </p:sp>
      <p:pic>
        <p:nvPicPr>
          <p:cNvPr id="5" name="Picture 4"/>
          <p:cNvPicPr>
            <a:picLocks noChangeAspect="1"/>
          </p:cNvPicPr>
          <p:nvPr/>
        </p:nvPicPr>
        <p:blipFill>
          <a:blip r:embed="rId7"/>
          <a:stretch>
            <a:fillRect/>
          </a:stretch>
        </p:blipFill>
        <p:spPr>
          <a:xfrm>
            <a:off x="8877781" y="586486"/>
            <a:ext cx="1469105" cy="1618539"/>
          </a:xfrm>
          <a:prstGeom prst="rect">
            <a:avLst/>
          </a:prstGeom>
        </p:spPr>
      </p:pic>
      <p:sp>
        <p:nvSpPr>
          <p:cNvPr id="21" name="Rectangle 20"/>
          <p:cNvSpPr/>
          <p:nvPr/>
        </p:nvSpPr>
        <p:spPr>
          <a:xfrm>
            <a:off x="1984984" y="561876"/>
            <a:ext cx="1304693" cy="1601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5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6" y="2974109"/>
            <a:ext cx="10515600" cy="387927"/>
          </a:xfrm>
        </p:spPr>
        <p:txBody>
          <a:bodyPr>
            <a:normAutofit fontScale="90000"/>
          </a:bodyPr>
          <a:lstStyle/>
          <a:p>
            <a:pPr algn="ctr"/>
            <a:r>
              <a:rPr lang="en-US" sz="3200" b="1" dirty="0"/>
              <a:t>Any other business?</a:t>
            </a:r>
          </a:p>
        </p:txBody>
      </p:sp>
    </p:spTree>
    <p:extLst>
      <p:ext uri="{BB962C8B-B14F-4D97-AF65-F5344CB8AC3E}">
        <p14:creationId xmlns:p14="http://schemas.microsoft.com/office/powerpoint/2010/main" val="74326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604165"/>
            <a:ext cx="11653523" cy="1795962"/>
          </a:xfrm>
        </p:spPr>
        <p:txBody>
          <a:bodyPr/>
          <a:lstStyle/>
          <a:p>
            <a:pPr algn="ctr"/>
            <a:r>
              <a:rPr lang="en-US" sz="9994" dirty="0"/>
              <a:t>Thank You!!!</a:t>
            </a:r>
          </a:p>
        </p:txBody>
      </p:sp>
      <p:sp>
        <p:nvSpPr>
          <p:cNvPr id="5" name="TextBox 4"/>
          <p:cNvSpPr txBox="1"/>
          <p:nvPr/>
        </p:nvSpPr>
        <p:spPr>
          <a:xfrm>
            <a:off x="756634" y="455194"/>
            <a:ext cx="1144993" cy="569258"/>
          </a:xfrm>
          <a:prstGeom prst="rect">
            <a:avLst/>
          </a:prstGeom>
          <a:noFill/>
        </p:spPr>
        <p:txBody>
          <a:bodyPr wrap="none" lIns="0" tIns="0" rIns="0" bIns="0" rtlCol="0">
            <a:spAutoFit/>
          </a:bodyPr>
          <a:lstStyle/>
          <a:p>
            <a:r>
              <a:rPr lang="en-US" sz="3699" spc="-93" dirty="0" err="1">
                <a:solidFill>
                  <a:srgbClr val="FFFFFF"/>
                </a:solidFill>
              </a:rPr>
              <a:t>Danke</a:t>
            </a:r>
            <a:endParaRPr lang="en-US" sz="3699" spc="-93" dirty="0">
              <a:solidFill>
                <a:srgbClr val="FFFFFF"/>
              </a:solidFill>
            </a:endParaRPr>
          </a:p>
        </p:txBody>
      </p:sp>
      <p:sp>
        <p:nvSpPr>
          <p:cNvPr id="7" name="TextBox 6"/>
          <p:cNvSpPr txBox="1"/>
          <p:nvPr/>
        </p:nvSpPr>
        <p:spPr>
          <a:xfrm>
            <a:off x="2735023" y="455194"/>
            <a:ext cx="1143390" cy="569258"/>
          </a:xfrm>
          <a:prstGeom prst="rect">
            <a:avLst/>
          </a:prstGeom>
          <a:noFill/>
        </p:spPr>
        <p:txBody>
          <a:bodyPr wrap="none" lIns="0" tIns="0" rIns="0" bIns="0" rtlCol="0">
            <a:spAutoFit/>
          </a:bodyPr>
          <a:lstStyle/>
          <a:p>
            <a:r>
              <a:rPr lang="en-US" sz="3699" spc="-93" dirty="0">
                <a:solidFill>
                  <a:srgbClr val="FFFFFF"/>
                </a:solidFill>
              </a:rPr>
              <a:t>Grazie</a:t>
            </a:r>
          </a:p>
        </p:txBody>
      </p:sp>
      <p:sp>
        <p:nvSpPr>
          <p:cNvPr id="8" name="TextBox 7"/>
          <p:cNvSpPr txBox="1"/>
          <p:nvPr/>
        </p:nvSpPr>
        <p:spPr>
          <a:xfrm>
            <a:off x="8730287" y="4899873"/>
            <a:ext cx="1681551" cy="569258"/>
          </a:xfrm>
          <a:prstGeom prst="rect">
            <a:avLst/>
          </a:prstGeom>
          <a:noFill/>
        </p:spPr>
        <p:txBody>
          <a:bodyPr wrap="none" lIns="0" tIns="0" rIns="0" bIns="0" rtlCol="0">
            <a:spAutoFit/>
          </a:bodyPr>
          <a:lstStyle/>
          <a:p>
            <a:r>
              <a:rPr lang="en-US" sz="3699" spc="-93" dirty="0">
                <a:solidFill>
                  <a:srgbClr val="FFFFFF"/>
                </a:solidFill>
              </a:rPr>
              <a:t>Obrigado</a:t>
            </a:r>
          </a:p>
        </p:txBody>
      </p:sp>
      <p:sp>
        <p:nvSpPr>
          <p:cNvPr id="9" name="TextBox 8"/>
          <p:cNvSpPr txBox="1"/>
          <p:nvPr/>
        </p:nvSpPr>
        <p:spPr>
          <a:xfrm>
            <a:off x="7181623" y="455194"/>
            <a:ext cx="1322221" cy="569258"/>
          </a:xfrm>
          <a:prstGeom prst="rect">
            <a:avLst/>
          </a:prstGeom>
          <a:noFill/>
        </p:spPr>
        <p:txBody>
          <a:bodyPr wrap="none" lIns="0" tIns="0" rIns="0" bIns="0" rtlCol="0">
            <a:spAutoFit/>
          </a:bodyPr>
          <a:lstStyle/>
          <a:p>
            <a:r>
              <a:rPr lang="en-US" sz="3699" spc="-93" dirty="0">
                <a:solidFill>
                  <a:srgbClr val="FFFFFF"/>
                </a:solidFill>
              </a:rPr>
              <a:t>Gracias</a:t>
            </a:r>
          </a:p>
        </p:txBody>
      </p:sp>
      <p:sp>
        <p:nvSpPr>
          <p:cNvPr id="10" name="TextBox 9"/>
          <p:cNvSpPr txBox="1"/>
          <p:nvPr/>
        </p:nvSpPr>
        <p:spPr>
          <a:xfrm>
            <a:off x="9622887" y="5814099"/>
            <a:ext cx="2070888" cy="569258"/>
          </a:xfrm>
          <a:prstGeom prst="rect">
            <a:avLst/>
          </a:prstGeom>
          <a:noFill/>
        </p:spPr>
        <p:txBody>
          <a:bodyPr wrap="none" lIns="0" tIns="0" rIns="0" bIns="0" rtlCol="0">
            <a:spAutoFit/>
          </a:bodyPr>
          <a:lstStyle/>
          <a:p>
            <a:r>
              <a:rPr lang="en-US" sz="3699" spc="-93" dirty="0" err="1">
                <a:solidFill>
                  <a:srgbClr val="FFFFFF"/>
                </a:solidFill>
              </a:rPr>
              <a:t>Teşekkürler</a:t>
            </a:r>
            <a:endParaRPr lang="en-US" sz="3699" spc="-93" dirty="0">
              <a:solidFill>
                <a:srgbClr val="FFFFFF"/>
              </a:solidFill>
            </a:endParaRPr>
          </a:p>
        </p:txBody>
      </p:sp>
      <p:sp>
        <p:nvSpPr>
          <p:cNvPr id="11" name="TextBox 10"/>
          <p:cNvSpPr txBox="1"/>
          <p:nvPr/>
        </p:nvSpPr>
        <p:spPr>
          <a:xfrm>
            <a:off x="9329325" y="455194"/>
            <a:ext cx="2312813" cy="569258"/>
          </a:xfrm>
          <a:prstGeom prst="rect">
            <a:avLst/>
          </a:prstGeom>
          <a:noFill/>
        </p:spPr>
        <p:txBody>
          <a:bodyPr wrap="none" lIns="0" tIns="0" rIns="0" bIns="0" rtlCol="0">
            <a:spAutoFit/>
          </a:bodyPr>
          <a:lstStyle/>
          <a:p>
            <a:r>
              <a:rPr lang="ja-JP" altLang="en-US" sz="3699" spc="-93" dirty="0">
                <a:solidFill>
                  <a:srgbClr val="FFFFFF"/>
                </a:solidFill>
              </a:rPr>
              <a:t>ありがとう</a:t>
            </a:r>
            <a:endParaRPr lang="en-US" sz="3699" spc="-93" dirty="0">
              <a:solidFill>
                <a:srgbClr val="FFFFFF"/>
              </a:solidFill>
            </a:endParaRPr>
          </a:p>
        </p:txBody>
      </p:sp>
      <p:sp>
        <p:nvSpPr>
          <p:cNvPr id="12" name="TextBox 11"/>
          <p:cNvSpPr txBox="1"/>
          <p:nvPr/>
        </p:nvSpPr>
        <p:spPr>
          <a:xfrm>
            <a:off x="4693936" y="455194"/>
            <a:ext cx="1506503" cy="569258"/>
          </a:xfrm>
          <a:prstGeom prst="rect">
            <a:avLst/>
          </a:prstGeom>
          <a:noFill/>
        </p:spPr>
        <p:txBody>
          <a:bodyPr wrap="none" lIns="0" tIns="0" rIns="0" bIns="0" rtlCol="0">
            <a:spAutoFit/>
          </a:bodyPr>
          <a:lstStyle/>
          <a:p>
            <a:r>
              <a:rPr lang="hi-IN" altLang="ja-JP" sz="3699" spc="-93" dirty="0">
                <a:solidFill>
                  <a:srgbClr val="FFFFFF"/>
                </a:solidFill>
              </a:rPr>
              <a:t>धन्यवाद </a:t>
            </a:r>
            <a:endParaRPr lang="en-US" sz="3699" spc="-93" dirty="0">
              <a:solidFill>
                <a:srgbClr val="FFFFFF"/>
              </a:solidFill>
            </a:endParaRPr>
          </a:p>
        </p:txBody>
      </p:sp>
      <p:sp>
        <p:nvSpPr>
          <p:cNvPr id="13" name="TextBox 12"/>
          <p:cNvSpPr txBox="1"/>
          <p:nvPr/>
        </p:nvSpPr>
        <p:spPr>
          <a:xfrm>
            <a:off x="5672682" y="5814099"/>
            <a:ext cx="1049133" cy="569258"/>
          </a:xfrm>
          <a:prstGeom prst="rect">
            <a:avLst/>
          </a:prstGeom>
          <a:noFill/>
        </p:spPr>
        <p:txBody>
          <a:bodyPr wrap="none" lIns="0" tIns="0" rIns="0" bIns="0" rtlCol="0">
            <a:spAutoFit/>
          </a:bodyPr>
          <a:lstStyle/>
          <a:p>
            <a:r>
              <a:rPr lang="en-US" altLang="ja-JP" sz="3699" spc="-93" dirty="0">
                <a:solidFill>
                  <a:srgbClr val="FFFFFF"/>
                </a:solidFill>
              </a:rPr>
              <a:t>Merci</a:t>
            </a:r>
            <a:endParaRPr lang="en-US" sz="3699" spc="-93" dirty="0">
              <a:solidFill>
                <a:srgbClr val="FFFFFF"/>
              </a:solidFill>
            </a:endParaRPr>
          </a:p>
        </p:txBody>
      </p:sp>
      <p:sp>
        <p:nvSpPr>
          <p:cNvPr id="14" name="TextBox 13"/>
          <p:cNvSpPr txBox="1"/>
          <p:nvPr/>
        </p:nvSpPr>
        <p:spPr>
          <a:xfrm>
            <a:off x="7457369" y="5814099"/>
            <a:ext cx="1530868" cy="569258"/>
          </a:xfrm>
          <a:prstGeom prst="rect">
            <a:avLst/>
          </a:prstGeom>
          <a:noFill/>
        </p:spPr>
        <p:txBody>
          <a:bodyPr wrap="none" lIns="0" tIns="0" rIns="0" bIns="0" rtlCol="0">
            <a:spAutoFit/>
          </a:bodyPr>
          <a:lstStyle/>
          <a:p>
            <a:r>
              <a:rPr lang="ja-JP" altLang="en-US" sz="3699" dirty="0">
                <a:solidFill>
                  <a:srgbClr val="FFFFFF"/>
                </a:solidFill>
              </a:rPr>
              <a:t>感謝你 </a:t>
            </a:r>
            <a:endParaRPr lang="en-US" sz="3699" spc="-93" dirty="0">
              <a:solidFill>
                <a:srgbClr val="FFFFFF"/>
              </a:solidFill>
            </a:endParaRPr>
          </a:p>
        </p:txBody>
      </p:sp>
      <p:sp>
        <p:nvSpPr>
          <p:cNvPr id="15" name="TextBox 14"/>
          <p:cNvSpPr txBox="1"/>
          <p:nvPr/>
        </p:nvSpPr>
        <p:spPr>
          <a:xfrm>
            <a:off x="512496" y="5814099"/>
            <a:ext cx="1056379" cy="569258"/>
          </a:xfrm>
          <a:prstGeom prst="rect">
            <a:avLst/>
          </a:prstGeom>
          <a:noFill/>
        </p:spPr>
        <p:txBody>
          <a:bodyPr wrap="none" lIns="0" tIns="0" rIns="0" bIns="0" rtlCol="0">
            <a:spAutoFit/>
          </a:bodyPr>
          <a:lstStyle/>
          <a:p>
            <a:r>
              <a:rPr lang="ja-JP" altLang="en-US" sz="3699" dirty="0">
                <a:solidFill>
                  <a:srgbClr val="FFFFFF"/>
                </a:solidFill>
              </a:rPr>
              <a:t>唔該 </a:t>
            </a:r>
            <a:endParaRPr lang="en-US" sz="3699" spc="-93" dirty="0">
              <a:solidFill>
                <a:srgbClr val="FFFFFF"/>
              </a:solidFill>
            </a:endParaRPr>
          </a:p>
        </p:txBody>
      </p:sp>
      <p:sp>
        <p:nvSpPr>
          <p:cNvPr id="16" name="TextBox 15"/>
          <p:cNvSpPr txBox="1"/>
          <p:nvPr/>
        </p:nvSpPr>
        <p:spPr>
          <a:xfrm>
            <a:off x="6566732" y="4899873"/>
            <a:ext cx="803105" cy="569258"/>
          </a:xfrm>
          <a:prstGeom prst="rect">
            <a:avLst/>
          </a:prstGeom>
          <a:noFill/>
        </p:spPr>
        <p:txBody>
          <a:bodyPr wrap="none" lIns="0" tIns="0" rIns="0" bIns="0" rtlCol="0">
            <a:spAutoFit/>
          </a:bodyPr>
          <a:lstStyle/>
          <a:p>
            <a:r>
              <a:rPr lang="ar-AE" altLang="ja-JP" sz="3699" dirty="0">
                <a:solidFill>
                  <a:srgbClr val="FFFFFF"/>
                </a:solidFill>
              </a:rPr>
              <a:t> شكر</a:t>
            </a:r>
            <a:endParaRPr lang="en-US" sz="3699" spc="-93" dirty="0">
              <a:solidFill>
                <a:srgbClr val="FFFFFF"/>
              </a:solidFill>
            </a:endParaRPr>
          </a:p>
        </p:txBody>
      </p:sp>
      <p:sp>
        <p:nvSpPr>
          <p:cNvPr id="17" name="TextBox 16"/>
          <p:cNvSpPr txBox="1"/>
          <p:nvPr/>
        </p:nvSpPr>
        <p:spPr>
          <a:xfrm>
            <a:off x="4060967" y="4899873"/>
            <a:ext cx="1054969" cy="569258"/>
          </a:xfrm>
          <a:prstGeom prst="rect">
            <a:avLst/>
          </a:prstGeom>
          <a:noFill/>
        </p:spPr>
        <p:txBody>
          <a:bodyPr wrap="none" lIns="0" tIns="0" rIns="0" bIns="0" rtlCol="0">
            <a:spAutoFit/>
          </a:bodyPr>
          <a:lstStyle/>
          <a:p>
            <a:r>
              <a:rPr lang="en-US" altLang="ja-JP" sz="3699" dirty="0" err="1">
                <a:solidFill>
                  <a:srgbClr val="FFFFFF"/>
                </a:solidFill>
              </a:rPr>
              <a:t>Kiitos</a:t>
            </a:r>
            <a:endParaRPr lang="en-US" sz="3699" spc="-93" dirty="0">
              <a:solidFill>
                <a:srgbClr val="FFFFFF"/>
              </a:solidFill>
            </a:endParaRPr>
          </a:p>
        </p:txBody>
      </p:sp>
      <p:sp>
        <p:nvSpPr>
          <p:cNvPr id="18" name="TextBox 17"/>
          <p:cNvSpPr txBox="1"/>
          <p:nvPr/>
        </p:nvSpPr>
        <p:spPr>
          <a:xfrm>
            <a:off x="2441343" y="5814099"/>
            <a:ext cx="2479846" cy="569258"/>
          </a:xfrm>
          <a:prstGeom prst="rect">
            <a:avLst/>
          </a:prstGeom>
          <a:noFill/>
        </p:spPr>
        <p:txBody>
          <a:bodyPr wrap="none" lIns="0" tIns="0" rIns="0" bIns="0" rtlCol="0">
            <a:spAutoFit/>
          </a:bodyPr>
          <a:lstStyle/>
          <a:p>
            <a:r>
              <a:rPr lang="ko-KR" altLang="en-US" sz="3699" dirty="0">
                <a:solidFill>
                  <a:srgbClr val="FFFFFF"/>
                </a:solidFill>
              </a:rPr>
              <a:t>감사합니다 </a:t>
            </a:r>
            <a:endParaRPr lang="en-US" sz="3699" spc="-93" dirty="0">
              <a:solidFill>
                <a:srgbClr val="FFFFFF"/>
              </a:solidFill>
            </a:endParaRPr>
          </a:p>
        </p:txBody>
      </p:sp>
      <p:sp>
        <p:nvSpPr>
          <p:cNvPr id="20" name="TextBox 19"/>
          <p:cNvSpPr txBox="1"/>
          <p:nvPr/>
        </p:nvSpPr>
        <p:spPr>
          <a:xfrm>
            <a:off x="1787898" y="4899873"/>
            <a:ext cx="854208" cy="569258"/>
          </a:xfrm>
          <a:prstGeom prst="rect">
            <a:avLst/>
          </a:prstGeom>
          <a:noFill/>
        </p:spPr>
        <p:txBody>
          <a:bodyPr wrap="none" lIns="0" tIns="0" rIns="0" bIns="0" rtlCol="0">
            <a:spAutoFit/>
          </a:bodyPr>
          <a:lstStyle/>
          <a:p>
            <a:r>
              <a:rPr lang="en-US" altLang="ja-JP" sz="3699" dirty="0" err="1">
                <a:solidFill>
                  <a:srgbClr val="FFFFFF"/>
                </a:solidFill>
              </a:rPr>
              <a:t>Takk</a:t>
            </a:r>
            <a:endParaRPr lang="en-US" sz="3699" spc="-93" dirty="0">
              <a:solidFill>
                <a:srgbClr val="FFFFFF"/>
              </a:solidFill>
            </a:endParaRPr>
          </a:p>
        </p:txBody>
      </p:sp>
      <p:sp>
        <p:nvSpPr>
          <p:cNvPr id="21" name="TextBox 20"/>
          <p:cNvSpPr txBox="1"/>
          <p:nvPr/>
        </p:nvSpPr>
        <p:spPr>
          <a:xfrm>
            <a:off x="6241613" y="1228839"/>
            <a:ext cx="1149354" cy="569258"/>
          </a:xfrm>
          <a:prstGeom prst="rect">
            <a:avLst/>
          </a:prstGeom>
          <a:noFill/>
        </p:spPr>
        <p:txBody>
          <a:bodyPr wrap="none" lIns="0" tIns="0" rIns="0" bIns="0" rtlCol="0">
            <a:spAutoFit/>
          </a:bodyPr>
          <a:lstStyle/>
          <a:p>
            <a:r>
              <a:rPr lang="en-US" altLang="ja-JP" sz="3699" dirty="0" err="1">
                <a:solidFill>
                  <a:srgbClr val="FFFFFF"/>
                </a:solidFill>
              </a:rPr>
              <a:t>Dzięki</a:t>
            </a:r>
            <a:endParaRPr lang="en-US" sz="3699" spc="-93" dirty="0">
              <a:solidFill>
                <a:srgbClr val="FFFFFF"/>
              </a:solidFill>
            </a:endParaRPr>
          </a:p>
        </p:txBody>
      </p:sp>
      <p:sp>
        <p:nvSpPr>
          <p:cNvPr id="22" name="TextBox 21"/>
          <p:cNvSpPr txBox="1"/>
          <p:nvPr/>
        </p:nvSpPr>
        <p:spPr>
          <a:xfrm>
            <a:off x="4270843" y="1216903"/>
            <a:ext cx="950581" cy="569258"/>
          </a:xfrm>
          <a:prstGeom prst="rect">
            <a:avLst/>
          </a:prstGeom>
          <a:noFill/>
        </p:spPr>
        <p:txBody>
          <a:bodyPr wrap="none" lIns="0" tIns="0" rIns="0" bIns="0" rtlCol="0">
            <a:spAutoFit/>
          </a:bodyPr>
          <a:lstStyle/>
          <a:p>
            <a:r>
              <a:rPr lang="ar-AE" altLang="ja-JP" sz="3699" dirty="0">
                <a:solidFill>
                  <a:srgbClr val="FFFFFF"/>
                </a:solidFill>
              </a:rPr>
              <a:t>مرسي</a:t>
            </a:r>
            <a:endParaRPr lang="en-US" sz="3699" spc="-93" dirty="0">
              <a:solidFill>
                <a:srgbClr val="FFFFFF"/>
              </a:solidFill>
            </a:endParaRPr>
          </a:p>
        </p:txBody>
      </p:sp>
      <p:sp>
        <p:nvSpPr>
          <p:cNvPr id="23" name="TextBox 22"/>
          <p:cNvSpPr txBox="1"/>
          <p:nvPr/>
        </p:nvSpPr>
        <p:spPr>
          <a:xfrm>
            <a:off x="8524187" y="1233334"/>
            <a:ext cx="1191032" cy="569258"/>
          </a:xfrm>
          <a:prstGeom prst="rect">
            <a:avLst/>
          </a:prstGeom>
          <a:noFill/>
        </p:spPr>
        <p:txBody>
          <a:bodyPr wrap="none" lIns="0" tIns="0" rIns="0" bIns="0" rtlCol="0">
            <a:spAutoFit/>
          </a:bodyPr>
          <a:lstStyle/>
          <a:p>
            <a:r>
              <a:rPr lang="ar-AE" sz="3699" dirty="0">
                <a:solidFill>
                  <a:srgbClr val="FFFFFF"/>
                </a:solidFill>
              </a:rPr>
              <a:t>مہربانی</a:t>
            </a:r>
            <a:endParaRPr lang="en-US" sz="3699" spc="-93" dirty="0">
              <a:solidFill>
                <a:srgbClr val="FFFFFF"/>
              </a:solidFill>
            </a:endParaRPr>
          </a:p>
        </p:txBody>
      </p:sp>
      <p:sp>
        <p:nvSpPr>
          <p:cNvPr id="24" name="TextBox 23"/>
          <p:cNvSpPr txBox="1"/>
          <p:nvPr/>
        </p:nvSpPr>
        <p:spPr>
          <a:xfrm>
            <a:off x="1386026" y="1216903"/>
            <a:ext cx="1687963" cy="569258"/>
          </a:xfrm>
          <a:prstGeom prst="rect">
            <a:avLst/>
          </a:prstGeom>
          <a:noFill/>
        </p:spPr>
        <p:txBody>
          <a:bodyPr wrap="none" lIns="0" tIns="0" rIns="0" bIns="0" rtlCol="0">
            <a:spAutoFit/>
          </a:bodyPr>
          <a:lstStyle/>
          <a:p>
            <a:r>
              <a:rPr lang="az-Cyrl-AZ" altLang="ja-JP" sz="3699" dirty="0">
                <a:solidFill>
                  <a:srgbClr val="FFFFFF"/>
                </a:solidFill>
              </a:rPr>
              <a:t>Спасибо</a:t>
            </a:r>
            <a:endParaRPr lang="en-US" sz="3699" spc="-93" dirty="0">
              <a:solidFill>
                <a:srgbClr val="FFFFFF"/>
              </a:solidFill>
            </a:endParaRPr>
          </a:p>
        </p:txBody>
      </p:sp>
    </p:spTree>
    <p:extLst>
      <p:ext uri="{BB962C8B-B14F-4D97-AF65-F5344CB8AC3E}">
        <p14:creationId xmlns:p14="http://schemas.microsoft.com/office/powerpoint/2010/main" val="1767677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250"/>
                                        <p:tgtEl>
                                          <p:spTgt spid="2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25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250"/>
                                        <p:tgtEl>
                                          <p:spTgt spid="2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2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250"/>
                                        <p:tgtEl>
                                          <p:spTgt spid="23"/>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250"/>
                                        <p:tgtEl>
                                          <p:spTgt spid="11"/>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25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250"/>
                                        <p:tgtEl>
                                          <p:spTgt spid="1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250"/>
                                        <p:tgtEl>
                                          <p:spTgt spid="17"/>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250"/>
                                        <p:tgtEl>
                                          <p:spTgt spid="13"/>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250"/>
                                        <p:tgtEl>
                                          <p:spTgt spid="14"/>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250"/>
                                        <p:tgtEl>
                                          <p:spTgt spid="16"/>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25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10" y="206357"/>
            <a:ext cx="10515600" cy="551782"/>
          </a:xfrm>
        </p:spPr>
        <p:txBody>
          <a:bodyPr>
            <a:noAutofit/>
          </a:bodyPr>
          <a:lstStyle/>
          <a:p>
            <a:pPr algn="ctr"/>
            <a:r>
              <a:rPr lang="en-US" sz="3200" b="1" dirty="0"/>
              <a:t>Meeting Agenda</a:t>
            </a:r>
          </a:p>
        </p:txBody>
      </p:sp>
      <p:sp>
        <p:nvSpPr>
          <p:cNvPr id="6" name="Content Placeholder 5"/>
          <p:cNvSpPr>
            <a:spLocks noGrp="1"/>
          </p:cNvSpPr>
          <p:nvPr>
            <p:ph idx="1"/>
          </p:nvPr>
        </p:nvSpPr>
        <p:spPr>
          <a:xfrm>
            <a:off x="666009" y="892098"/>
            <a:ext cx="6281201" cy="5586761"/>
          </a:xfrm>
        </p:spPr>
        <p:txBody>
          <a:bodyPr>
            <a:noAutofit/>
          </a:bodyPr>
          <a:lstStyle/>
          <a:p>
            <a:pPr marL="0" indent="0">
              <a:buNone/>
            </a:pPr>
            <a:endParaRPr lang="en-US" sz="1200" dirty="0"/>
          </a:p>
          <a:p>
            <a:r>
              <a:rPr lang="en-US" sz="1800" dirty="0"/>
              <a:t>Board Introduction &amp; Guiding Principles</a:t>
            </a:r>
          </a:p>
          <a:p>
            <a:r>
              <a:rPr lang="en-US" sz="1800" dirty="0"/>
              <a:t>Committee Reports </a:t>
            </a:r>
          </a:p>
          <a:p>
            <a:pPr lvl="1"/>
            <a:r>
              <a:rPr lang="en-US" sz="1600" dirty="0"/>
              <a:t>Maintenance, Roads – Randy </a:t>
            </a:r>
          </a:p>
          <a:p>
            <a:pPr lvl="1"/>
            <a:r>
              <a:rPr lang="en-US" sz="1600" dirty="0"/>
              <a:t>Water - Mark</a:t>
            </a:r>
            <a:endParaRPr lang="en-US" sz="1800" b="1" dirty="0">
              <a:solidFill>
                <a:srgbClr val="FF0000"/>
              </a:solidFill>
            </a:endParaRPr>
          </a:p>
          <a:p>
            <a:pPr lvl="1"/>
            <a:r>
              <a:rPr lang="en-US" sz="1600" dirty="0"/>
              <a:t>Treasury  – Mark for Bonnie</a:t>
            </a:r>
          </a:p>
          <a:p>
            <a:pPr lvl="1"/>
            <a:r>
              <a:rPr lang="en-US" sz="1600" dirty="0"/>
              <a:t>Architecture - Bob </a:t>
            </a:r>
          </a:p>
          <a:p>
            <a:pPr lvl="1"/>
            <a:r>
              <a:rPr lang="en-US" sz="1600" dirty="0"/>
              <a:t>Fire Wise – Linda </a:t>
            </a:r>
            <a:r>
              <a:rPr lang="en-US" sz="1600" dirty="0" err="1"/>
              <a:t>Orndorff</a:t>
            </a:r>
            <a:endParaRPr lang="en-US" sz="1600" dirty="0"/>
          </a:p>
          <a:p>
            <a:pPr lvl="1"/>
            <a:r>
              <a:rPr lang="en-US" sz="1600" dirty="0"/>
              <a:t>Technology – Mark (for Dave) </a:t>
            </a:r>
          </a:p>
          <a:p>
            <a:r>
              <a:rPr lang="en-US" sz="1800" dirty="0"/>
              <a:t>Priorities overview</a:t>
            </a:r>
          </a:p>
          <a:p>
            <a:r>
              <a:rPr lang="en-US" sz="1800" dirty="0"/>
              <a:t>2016 / 2017 Operating budget - discussion and vote</a:t>
            </a:r>
          </a:p>
          <a:p>
            <a:r>
              <a:rPr lang="en-US" sz="1800" dirty="0"/>
              <a:t>Open board position solicitation &amp; vote</a:t>
            </a:r>
          </a:p>
          <a:p>
            <a:r>
              <a:rPr lang="en-US" sz="1800" dirty="0"/>
              <a:t>Conclusion</a:t>
            </a:r>
          </a:p>
          <a:p>
            <a:endParaRPr lang="en-US" sz="1800" dirty="0"/>
          </a:p>
        </p:txBody>
      </p:sp>
    </p:spTree>
    <p:extLst>
      <p:ext uri="{BB962C8B-B14F-4D97-AF65-F5344CB8AC3E}">
        <p14:creationId xmlns:p14="http://schemas.microsoft.com/office/powerpoint/2010/main" val="374107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86" y="0"/>
            <a:ext cx="10515600" cy="388188"/>
          </a:xfrm>
        </p:spPr>
        <p:txBody>
          <a:bodyPr>
            <a:normAutofit fontScale="90000"/>
          </a:bodyPr>
          <a:lstStyle/>
          <a:p>
            <a:r>
              <a:rPr lang="en-US" sz="3200" b="1" dirty="0"/>
              <a:t>Your Current Board</a:t>
            </a:r>
          </a:p>
        </p:txBody>
      </p:sp>
      <p:sp>
        <p:nvSpPr>
          <p:cNvPr id="4" name="Rectangle 3"/>
          <p:cNvSpPr/>
          <p:nvPr/>
        </p:nvSpPr>
        <p:spPr>
          <a:xfrm>
            <a:off x="1525333" y="5502353"/>
            <a:ext cx="9092060" cy="1169551"/>
          </a:xfrm>
          <a:prstGeom prst="rect">
            <a:avLst/>
          </a:prstGeom>
          <a:ln>
            <a:solidFill>
              <a:schemeClr val="tx1"/>
            </a:solidFill>
          </a:ln>
        </p:spPr>
        <p:txBody>
          <a:bodyPr wrap="square">
            <a:spAutoFit/>
          </a:bodyPr>
          <a:lstStyle/>
          <a:p>
            <a:pPr lvl="0"/>
            <a:r>
              <a:rPr lang="en-US" sz="2000" b="1" dirty="0"/>
              <a:t>Our guiding principles:</a:t>
            </a:r>
          </a:p>
          <a:p>
            <a:pPr marL="342900" lvl="0" indent="-342900">
              <a:buFont typeface="+mj-lt"/>
              <a:buAutoNum type="arabicPeriod"/>
            </a:pPr>
            <a:r>
              <a:rPr lang="en-US" sz="1600" b="1" dirty="0"/>
              <a:t>Transparency of progress</a:t>
            </a:r>
            <a:r>
              <a:rPr lang="en-US" sz="1600" dirty="0"/>
              <a:t> regarding agreed membership priorities (Water, Roads, &amp; Maintenance)</a:t>
            </a:r>
          </a:p>
          <a:p>
            <a:pPr marL="342900" lvl="0" indent="-342900">
              <a:buFont typeface="+mj-lt"/>
              <a:buAutoNum type="arabicPeriod"/>
            </a:pPr>
            <a:r>
              <a:rPr lang="en-US" sz="1600" b="1" dirty="0"/>
              <a:t>Consistency of communication</a:t>
            </a:r>
            <a:r>
              <a:rPr lang="en-US" sz="1600" dirty="0"/>
              <a:t> via multiple methods (website, email, postal mail, etc.)</a:t>
            </a:r>
          </a:p>
          <a:p>
            <a:pPr marL="342900" lvl="0" indent="-342900">
              <a:buFont typeface="+mj-lt"/>
              <a:buAutoNum type="arabicPeriod"/>
            </a:pPr>
            <a:r>
              <a:rPr lang="en-US" sz="1600" b="1" dirty="0"/>
              <a:t>Continuous improvement</a:t>
            </a:r>
            <a:r>
              <a:rPr lang="en-US" sz="1600" dirty="0"/>
              <a:t> in how PLS is managed – for the good of our membership community</a:t>
            </a:r>
          </a:p>
        </p:txBody>
      </p:sp>
      <p:pic>
        <p:nvPicPr>
          <p:cNvPr id="7" name="Picture 6"/>
          <p:cNvPicPr>
            <a:picLocks noChangeAspect="1"/>
          </p:cNvPicPr>
          <p:nvPr/>
        </p:nvPicPr>
        <p:blipFill>
          <a:blip r:embed="rId2"/>
          <a:stretch>
            <a:fillRect/>
          </a:stretch>
        </p:blipFill>
        <p:spPr>
          <a:xfrm>
            <a:off x="1852281" y="559872"/>
            <a:ext cx="1570102" cy="1590026"/>
          </a:xfrm>
          <a:prstGeom prst="rect">
            <a:avLst/>
          </a:prstGeom>
        </p:spPr>
      </p:pic>
      <p:pic>
        <p:nvPicPr>
          <p:cNvPr id="8" name="Picture 7"/>
          <p:cNvPicPr>
            <a:picLocks noChangeAspect="1"/>
          </p:cNvPicPr>
          <p:nvPr/>
        </p:nvPicPr>
        <p:blipFill>
          <a:blip r:embed="rId3"/>
          <a:stretch>
            <a:fillRect/>
          </a:stretch>
        </p:blipFill>
        <p:spPr>
          <a:xfrm>
            <a:off x="258441" y="559872"/>
            <a:ext cx="1365868" cy="1590026"/>
          </a:xfrm>
          <a:prstGeom prst="rect">
            <a:avLst/>
          </a:prstGeom>
        </p:spPr>
      </p:pic>
      <p:pic>
        <p:nvPicPr>
          <p:cNvPr id="9" name="Picture 8"/>
          <p:cNvPicPr>
            <a:picLocks noChangeAspect="1"/>
          </p:cNvPicPr>
          <p:nvPr/>
        </p:nvPicPr>
        <p:blipFill>
          <a:blip r:embed="rId4"/>
          <a:stretch>
            <a:fillRect/>
          </a:stretch>
        </p:blipFill>
        <p:spPr>
          <a:xfrm>
            <a:off x="3716902" y="573779"/>
            <a:ext cx="1606503" cy="1590026"/>
          </a:xfrm>
          <a:prstGeom prst="rect">
            <a:avLst/>
          </a:prstGeom>
        </p:spPr>
      </p:pic>
      <p:pic>
        <p:nvPicPr>
          <p:cNvPr id="10" name="Picture 9"/>
          <p:cNvPicPr>
            <a:picLocks noChangeAspect="1"/>
          </p:cNvPicPr>
          <p:nvPr/>
        </p:nvPicPr>
        <p:blipFill>
          <a:blip r:embed="rId5"/>
          <a:stretch>
            <a:fillRect/>
          </a:stretch>
        </p:blipFill>
        <p:spPr>
          <a:xfrm>
            <a:off x="7355962" y="569378"/>
            <a:ext cx="1332694" cy="1636145"/>
          </a:xfrm>
          <a:prstGeom prst="rect">
            <a:avLst/>
          </a:prstGeom>
        </p:spPr>
      </p:pic>
      <p:pic>
        <p:nvPicPr>
          <p:cNvPr id="11" name="Picture 10"/>
          <p:cNvPicPr>
            <a:picLocks noChangeAspect="1"/>
          </p:cNvPicPr>
          <p:nvPr/>
        </p:nvPicPr>
        <p:blipFill>
          <a:blip r:embed="rId6"/>
          <a:stretch>
            <a:fillRect/>
          </a:stretch>
        </p:blipFill>
        <p:spPr>
          <a:xfrm>
            <a:off x="5565711" y="559872"/>
            <a:ext cx="1533204" cy="1657659"/>
          </a:xfrm>
          <a:prstGeom prst="rect">
            <a:avLst/>
          </a:prstGeom>
        </p:spPr>
      </p:pic>
      <p:sp>
        <p:nvSpPr>
          <p:cNvPr id="14" name="TextBox 13"/>
          <p:cNvSpPr txBox="1"/>
          <p:nvPr/>
        </p:nvSpPr>
        <p:spPr>
          <a:xfrm>
            <a:off x="405586" y="2205027"/>
            <a:ext cx="1085041" cy="584775"/>
          </a:xfrm>
          <a:prstGeom prst="rect">
            <a:avLst/>
          </a:prstGeom>
          <a:noFill/>
        </p:spPr>
        <p:txBody>
          <a:bodyPr wrap="none" rtlCol="0">
            <a:spAutoFit/>
          </a:bodyPr>
          <a:lstStyle/>
          <a:p>
            <a:pPr algn="ctr"/>
            <a:r>
              <a:rPr lang="en-US" dirty="0"/>
              <a:t>Bob Pirog</a:t>
            </a:r>
          </a:p>
          <a:p>
            <a:pPr algn="ctr"/>
            <a:r>
              <a:rPr lang="en-US" sz="1400" dirty="0"/>
              <a:t>Secretary</a:t>
            </a:r>
          </a:p>
        </p:txBody>
      </p:sp>
      <p:sp>
        <p:nvSpPr>
          <p:cNvPr id="15" name="TextBox 14"/>
          <p:cNvSpPr txBox="1"/>
          <p:nvPr/>
        </p:nvSpPr>
        <p:spPr>
          <a:xfrm>
            <a:off x="1741509" y="2217439"/>
            <a:ext cx="1791645" cy="584775"/>
          </a:xfrm>
          <a:prstGeom prst="rect">
            <a:avLst/>
          </a:prstGeom>
          <a:noFill/>
        </p:spPr>
        <p:txBody>
          <a:bodyPr wrap="none" rtlCol="0">
            <a:spAutoFit/>
          </a:bodyPr>
          <a:lstStyle/>
          <a:p>
            <a:pPr algn="ctr"/>
            <a:r>
              <a:rPr lang="en-US" dirty="0"/>
              <a:t>Randy Lucas</a:t>
            </a:r>
          </a:p>
          <a:p>
            <a:pPr algn="ctr"/>
            <a:r>
              <a:rPr lang="en-US" sz="1400" dirty="0"/>
              <a:t>Roads &amp; Maintenance</a:t>
            </a:r>
          </a:p>
        </p:txBody>
      </p:sp>
      <p:sp>
        <p:nvSpPr>
          <p:cNvPr id="16" name="TextBox 15"/>
          <p:cNvSpPr txBox="1"/>
          <p:nvPr/>
        </p:nvSpPr>
        <p:spPr>
          <a:xfrm>
            <a:off x="3991482" y="2217439"/>
            <a:ext cx="1057341" cy="369332"/>
          </a:xfrm>
          <a:prstGeom prst="rect">
            <a:avLst/>
          </a:prstGeom>
          <a:noFill/>
        </p:spPr>
        <p:txBody>
          <a:bodyPr wrap="none" rtlCol="0">
            <a:spAutoFit/>
          </a:bodyPr>
          <a:lstStyle/>
          <a:p>
            <a:pPr algn="ctr"/>
            <a:r>
              <a:rPr lang="en-US" dirty="0"/>
              <a:t>Ken Dorn</a:t>
            </a:r>
          </a:p>
        </p:txBody>
      </p:sp>
      <p:sp>
        <p:nvSpPr>
          <p:cNvPr id="17" name="TextBox 16"/>
          <p:cNvSpPr txBox="1"/>
          <p:nvPr/>
        </p:nvSpPr>
        <p:spPr>
          <a:xfrm>
            <a:off x="5649914" y="2193519"/>
            <a:ext cx="1364797" cy="584775"/>
          </a:xfrm>
          <a:prstGeom prst="rect">
            <a:avLst/>
          </a:prstGeom>
          <a:noFill/>
        </p:spPr>
        <p:txBody>
          <a:bodyPr wrap="none" rtlCol="0">
            <a:spAutoFit/>
          </a:bodyPr>
          <a:lstStyle/>
          <a:p>
            <a:pPr algn="ctr"/>
            <a:r>
              <a:rPr lang="en-US" dirty="0"/>
              <a:t>Dave Aldrich</a:t>
            </a:r>
          </a:p>
          <a:p>
            <a:pPr algn="ctr"/>
            <a:r>
              <a:rPr lang="en-US" sz="1400" dirty="0"/>
              <a:t>Vice-President</a:t>
            </a:r>
          </a:p>
        </p:txBody>
      </p:sp>
      <p:sp>
        <p:nvSpPr>
          <p:cNvPr id="18" name="TextBox 17"/>
          <p:cNvSpPr txBox="1"/>
          <p:nvPr/>
        </p:nvSpPr>
        <p:spPr>
          <a:xfrm>
            <a:off x="7472562" y="2205027"/>
            <a:ext cx="1178529" cy="584775"/>
          </a:xfrm>
          <a:prstGeom prst="rect">
            <a:avLst/>
          </a:prstGeom>
          <a:noFill/>
        </p:spPr>
        <p:txBody>
          <a:bodyPr wrap="none" rtlCol="0">
            <a:spAutoFit/>
          </a:bodyPr>
          <a:lstStyle/>
          <a:p>
            <a:pPr algn="ctr"/>
            <a:r>
              <a:rPr lang="en-US" dirty="0"/>
              <a:t>Mark Selin</a:t>
            </a:r>
          </a:p>
          <a:p>
            <a:pPr algn="ctr"/>
            <a:r>
              <a:rPr lang="en-US" sz="1400" dirty="0"/>
              <a:t>President</a:t>
            </a:r>
          </a:p>
        </p:txBody>
      </p:sp>
      <p:sp>
        <p:nvSpPr>
          <p:cNvPr id="19" name="Rectangle 18"/>
          <p:cNvSpPr/>
          <p:nvPr/>
        </p:nvSpPr>
        <p:spPr>
          <a:xfrm>
            <a:off x="8908138" y="586487"/>
            <a:ext cx="1304693" cy="1601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467523" y="592302"/>
            <a:ext cx="1304693" cy="1601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06446" y="2217439"/>
            <a:ext cx="981359" cy="369332"/>
          </a:xfrm>
          <a:prstGeom prst="rect">
            <a:avLst/>
          </a:prstGeom>
          <a:noFill/>
        </p:spPr>
        <p:txBody>
          <a:bodyPr wrap="none" rtlCol="0">
            <a:spAutoFit/>
          </a:bodyPr>
          <a:lstStyle/>
          <a:p>
            <a:pPr algn="ctr"/>
            <a:r>
              <a:rPr lang="en-US" dirty="0"/>
              <a:t>Open #1</a:t>
            </a:r>
          </a:p>
        </p:txBody>
      </p:sp>
      <p:pic>
        <p:nvPicPr>
          <p:cNvPr id="3" name="Picture 2"/>
          <p:cNvPicPr>
            <a:picLocks noChangeAspect="1"/>
          </p:cNvPicPr>
          <p:nvPr/>
        </p:nvPicPr>
        <p:blipFill>
          <a:blip r:embed="rId7"/>
          <a:stretch>
            <a:fillRect/>
          </a:stretch>
        </p:blipFill>
        <p:spPr>
          <a:xfrm>
            <a:off x="3106630" y="2815980"/>
            <a:ext cx="5648772" cy="2459870"/>
          </a:xfrm>
          <a:prstGeom prst="rect">
            <a:avLst/>
          </a:prstGeom>
        </p:spPr>
      </p:pic>
      <p:sp>
        <p:nvSpPr>
          <p:cNvPr id="23" name="TextBox 22"/>
          <p:cNvSpPr txBox="1"/>
          <p:nvPr/>
        </p:nvSpPr>
        <p:spPr>
          <a:xfrm>
            <a:off x="8688656" y="2205026"/>
            <a:ext cx="1762727" cy="584775"/>
          </a:xfrm>
          <a:prstGeom prst="rect">
            <a:avLst/>
          </a:prstGeom>
          <a:noFill/>
        </p:spPr>
        <p:txBody>
          <a:bodyPr wrap="none" rtlCol="0">
            <a:spAutoFit/>
          </a:bodyPr>
          <a:lstStyle/>
          <a:p>
            <a:pPr algn="ctr"/>
            <a:r>
              <a:rPr lang="en-US" dirty="0"/>
              <a:t>Bonnie Steinlein</a:t>
            </a:r>
          </a:p>
          <a:p>
            <a:pPr algn="ctr"/>
            <a:r>
              <a:rPr lang="en-US" sz="1400" dirty="0"/>
              <a:t>Treasurer</a:t>
            </a:r>
          </a:p>
        </p:txBody>
      </p:sp>
      <p:pic>
        <p:nvPicPr>
          <p:cNvPr id="5" name="Picture 4"/>
          <p:cNvPicPr>
            <a:picLocks noChangeAspect="1"/>
          </p:cNvPicPr>
          <p:nvPr/>
        </p:nvPicPr>
        <p:blipFill>
          <a:blip r:embed="rId8"/>
          <a:stretch>
            <a:fillRect/>
          </a:stretch>
        </p:blipFill>
        <p:spPr>
          <a:xfrm>
            <a:off x="8877781" y="586486"/>
            <a:ext cx="1469105" cy="1618539"/>
          </a:xfrm>
          <a:prstGeom prst="rect">
            <a:avLst/>
          </a:prstGeom>
        </p:spPr>
      </p:pic>
    </p:spTree>
    <p:extLst>
      <p:ext uri="{BB962C8B-B14F-4D97-AF65-F5344CB8AC3E}">
        <p14:creationId xmlns:p14="http://schemas.microsoft.com/office/powerpoint/2010/main" val="32655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833166"/>
            <a:ext cx="11533909" cy="5534180"/>
          </a:xfrm>
        </p:spPr>
        <p:txBody>
          <a:bodyPr>
            <a:normAutofit/>
          </a:bodyPr>
          <a:lstStyle/>
          <a:p>
            <a:pPr marL="0" indent="0">
              <a:buNone/>
            </a:pPr>
            <a:r>
              <a:rPr lang="en-US" sz="3500" b="1" dirty="0"/>
              <a:t>ROADS</a:t>
            </a:r>
          </a:p>
          <a:p>
            <a:pPr lvl="0"/>
            <a:r>
              <a:rPr lang="en-US" sz="2000" dirty="0"/>
              <a:t>Acquired 1000 tons of recycled asphalt &amp; applied to Upper PLS Drive, W </a:t>
            </a:r>
            <a:r>
              <a:rPr lang="en-US" sz="2000" dirty="0" err="1"/>
              <a:t>Lakedale</a:t>
            </a:r>
            <a:r>
              <a:rPr lang="en-US" sz="2000" dirty="0"/>
              <a:t>, Lakeview drive and Tom Write Road Between Parking lot and gate.</a:t>
            </a:r>
          </a:p>
          <a:p>
            <a:pPr lvl="0"/>
            <a:r>
              <a:rPr lang="en-US" sz="2000" dirty="0"/>
              <a:t>Applied lignin to roads for dust abatement</a:t>
            </a:r>
          </a:p>
          <a:p>
            <a:pPr lvl="0"/>
            <a:r>
              <a:rPr lang="en-US" sz="2000" dirty="0"/>
              <a:t>Graded and rolled all roads</a:t>
            </a:r>
          </a:p>
          <a:p>
            <a:pPr lvl="0"/>
            <a:r>
              <a:rPr lang="en-US" sz="2000" dirty="0"/>
              <a:t>Culvert upgrade in PLS 1&amp;2</a:t>
            </a:r>
          </a:p>
          <a:p>
            <a:pPr lvl="0"/>
            <a:r>
              <a:rPr lang="en-US" sz="2000" dirty="0"/>
              <a:t>100 tons of reclaimed purchased and used for road repair in </a:t>
            </a:r>
            <a:r>
              <a:rPr lang="en-US" sz="2000" dirty="0" err="1"/>
              <a:t>Div</a:t>
            </a:r>
            <a:r>
              <a:rPr lang="en-US" sz="2000" dirty="0"/>
              <a:t> 3</a:t>
            </a:r>
          </a:p>
          <a:p>
            <a:pPr lvl="0"/>
            <a:r>
              <a:rPr lang="en-US" sz="2000" dirty="0"/>
              <a:t>Plan to complete road system with reclaimed asphalt next year</a:t>
            </a:r>
          </a:p>
          <a:p>
            <a:pPr lvl="0"/>
            <a:r>
              <a:rPr lang="en-US" sz="2000" dirty="0"/>
              <a:t>Ditch improvement in Div3 Before snow</a:t>
            </a:r>
          </a:p>
          <a:p>
            <a:pPr lvl="0"/>
            <a:r>
              <a:rPr lang="en-US" sz="2000" dirty="0"/>
              <a:t>Ditch improvement PLS Drive and  Bonnie View before snow</a:t>
            </a:r>
          </a:p>
          <a:p>
            <a:pPr lvl="0"/>
            <a:endParaRPr lang="en-US" sz="5600" dirty="0"/>
          </a:p>
          <a:p>
            <a:pPr lvl="0"/>
            <a:endParaRPr lang="en-US" sz="5600" dirty="0"/>
          </a:p>
          <a:p>
            <a:pPr marL="0" indent="0">
              <a:buNone/>
            </a:pPr>
            <a:endParaRPr lang="en-US" sz="4400" dirty="0"/>
          </a:p>
        </p:txBody>
      </p:sp>
      <p:sp>
        <p:nvSpPr>
          <p:cNvPr id="4" name="Title 1"/>
          <p:cNvSpPr txBox="1">
            <a:spLocks/>
          </p:cNvSpPr>
          <p:nvPr/>
        </p:nvSpPr>
        <p:spPr>
          <a:xfrm>
            <a:off x="380999" y="0"/>
            <a:ext cx="10515600" cy="551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Committee Updates</a:t>
            </a:r>
          </a:p>
        </p:txBody>
      </p:sp>
    </p:spTree>
    <p:extLst>
      <p:ext uri="{BB962C8B-B14F-4D97-AF65-F5344CB8AC3E}">
        <p14:creationId xmlns:p14="http://schemas.microsoft.com/office/powerpoint/2010/main" val="39736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551782"/>
            <a:ext cx="11533909" cy="5534180"/>
          </a:xfrm>
        </p:spPr>
        <p:txBody>
          <a:bodyPr>
            <a:normAutofit/>
          </a:bodyPr>
          <a:lstStyle/>
          <a:p>
            <a:pPr marL="0" lvl="0" indent="0">
              <a:buNone/>
            </a:pPr>
            <a:r>
              <a:rPr lang="en-US" sz="2300" b="1" dirty="0"/>
              <a:t>MAINTENANCE</a:t>
            </a:r>
            <a:r>
              <a:rPr lang="en-US" sz="7200" b="1" dirty="0"/>
              <a:t> </a:t>
            </a:r>
          </a:p>
          <a:p>
            <a:pPr lvl="0"/>
            <a:r>
              <a:rPr lang="en-US" sz="1600" dirty="0"/>
              <a:t>Wooden signs refurbished</a:t>
            </a:r>
          </a:p>
          <a:p>
            <a:pPr lvl="0"/>
            <a:r>
              <a:rPr lang="en-US" sz="1600" dirty="0"/>
              <a:t>Replaced flag pole</a:t>
            </a:r>
          </a:p>
          <a:p>
            <a:pPr lvl="0"/>
            <a:r>
              <a:rPr lang="en-US" sz="1600" dirty="0"/>
              <a:t>Re-Plumbed pool Mechanical room.</a:t>
            </a:r>
          </a:p>
          <a:p>
            <a:pPr lvl="0"/>
            <a:r>
              <a:rPr lang="en-US" sz="1600" dirty="0"/>
              <a:t>Replaced sand in sand filter</a:t>
            </a:r>
          </a:p>
          <a:p>
            <a:pPr lvl="0"/>
            <a:r>
              <a:rPr lang="en-US" sz="1600" dirty="0"/>
              <a:t>Installed a flow meter</a:t>
            </a:r>
          </a:p>
          <a:p>
            <a:pPr lvl="0"/>
            <a:r>
              <a:rPr lang="en-US" sz="1600" dirty="0"/>
              <a:t>Installed pool heater in spring (purchased last fiscal year)</a:t>
            </a:r>
          </a:p>
          <a:p>
            <a:pPr lvl="0"/>
            <a:r>
              <a:rPr lang="en-US" sz="1600" dirty="0"/>
              <a:t>Repaired pool fence crushed by falling tree</a:t>
            </a:r>
          </a:p>
          <a:p>
            <a:pPr lvl="0"/>
            <a:r>
              <a:rPr lang="en-US" sz="1600" dirty="0"/>
              <a:t>Purchased and installed incremental lighting and replaced fan in Lodge </a:t>
            </a:r>
          </a:p>
          <a:p>
            <a:pPr lvl="0"/>
            <a:r>
              <a:rPr lang="en-US" sz="1600" dirty="0"/>
              <a:t>Acquired a road sander for winter ice.</a:t>
            </a:r>
          </a:p>
          <a:p>
            <a:pPr lvl="0"/>
            <a:r>
              <a:rPr lang="en-US" sz="1600" dirty="0"/>
              <a:t>Replaced porch lakeside on rental house</a:t>
            </a:r>
          </a:p>
          <a:p>
            <a:pPr lvl="0"/>
            <a:r>
              <a:rPr lang="en-US" sz="1600" dirty="0"/>
              <a:t>Acquired a new to use welder.</a:t>
            </a:r>
          </a:p>
          <a:p>
            <a:pPr lvl="0"/>
            <a:r>
              <a:rPr lang="en-US" sz="1600" dirty="0"/>
              <a:t>Acquired and installed new shades and valances for lodge</a:t>
            </a:r>
          </a:p>
          <a:p>
            <a:pPr marL="0" indent="0">
              <a:buNone/>
            </a:pPr>
            <a:endParaRPr lang="en-US" sz="7200" dirty="0"/>
          </a:p>
          <a:p>
            <a:pPr marL="0" indent="0">
              <a:buNone/>
            </a:pPr>
            <a:endParaRPr lang="en-US" sz="4400" dirty="0"/>
          </a:p>
        </p:txBody>
      </p:sp>
      <p:sp>
        <p:nvSpPr>
          <p:cNvPr id="4" name="Title 1"/>
          <p:cNvSpPr txBox="1">
            <a:spLocks/>
          </p:cNvSpPr>
          <p:nvPr/>
        </p:nvSpPr>
        <p:spPr>
          <a:xfrm>
            <a:off x="380999" y="0"/>
            <a:ext cx="10515600" cy="551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Committee Updates</a:t>
            </a:r>
          </a:p>
        </p:txBody>
      </p:sp>
    </p:spTree>
    <p:extLst>
      <p:ext uri="{BB962C8B-B14F-4D97-AF65-F5344CB8AC3E}">
        <p14:creationId xmlns:p14="http://schemas.microsoft.com/office/powerpoint/2010/main" val="32382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833166"/>
            <a:ext cx="11533909" cy="5534180"/>
          </a:xfrm>
        </p:spPr>
        <p:txBody>
          <a:bodyPr>
            <a:normAutofit/>
          </a:bodyPr>
          <a:lstStyle/>
          <a:p>
            <a:pPr marL="0" indent="0">
              <a:buNone/>
            </a:pPr>
            <a:r>
              <a:rPr lang="en-US" sz="3600" b="1" dirty="0"/>
              <a:t>Water</a:t>
            </a:r>
          </a:p>
          <a:p>
            <a:pPr lvl="0"/>
            <a:r>
              <a:rPr lang="en-US" sz="2000" dirty="0"/>
              <a:t>Secured sanitary containment area around wellhead (including filing of restrictive covenants for land title)</a:t>
            </a:r>
          </a:p>
          <a:p>
            <a:pPr lvl="0"/>
            <a:r>
              <a:rPr lang="en-US" sz="2000" dirty="0"/>
              <a:t>Completed water meter installations on 3 remaining lots (we have 8 remaining of 11) &amp; repaired settling</a:t>
            </a:r>
          </a:p>
          <a:p>
            <a:pPr lvl="0"/>
            <a:r>
              <a:rPr lang="en-US" sz="2000" dirty="0"/>
              <a:t>Insulated and re-plumbed chlorination station</a:t>
            </a:r>
          </a:p>
          <a:p>
            <a:pPr lvl="0"/>
            <a:r>
              <a:rPr lang="en-US" sz="2000" dirty="0"/>
              <a:t>Prepared station 2 (</a:t>
            </a:r>
            <a:r>
              <a:rPr lang="en-US" sz="2000" dirty="0" err="1"/>
              <a:t>Div</a:t>
            </a:r>
            <a:r>
              <a:rPr lang="en-US" sz="2000" dirty="0"/>
              <a:t> 3) for emergency power (to be complete in next 2 months)</a:t>
            </a:r>
          </a:p>
          <a:p>
            <a:pPr lvl="0"/>
            <a:r>
              <a:rPr lang="en-US" sz="2000" dirty="0"/>
              <a:t>Refined maintenance schedule for pumps and spares (including rebuild) </a:t>
            </a:r>
          </a:p>
          <a:p>
            <a:pPr lvl="0"/>
            <a:r>
              <a:rPr lang="en-US" sz="2000" dirty="0"/>
              <a:t>Re insulate and finish inside of </a:t>
            </a:r>
            <a:r>
              <a:rPr lang="en-US" sz="2000" dirty="0" err="1"/>
              <a:t>sta</a:t>
            </a:r>
            <a:r>
              <a:rPr lang="en-US" sz="2000" dirty="0"/>
              <a:t> 1</a:t>
            </a:r>
          </a:p>
          <a:p>
            <a:pPr lvl="0"/>
            <a:r>
              <a:rPr lang="en-US" sz="2000" dirty="0"/>
              <a:t>Rebuilt station 2 pump </a:t>
            </a:r>
            <a:r>
              <a:rPr lang="en-US" sz="2000" dirty="0" err="1"/>
              <a:t>Div</a:t>
            </a:r>
            <a:r>
              <a:rPr lang="en-US" sz="2000" dirty="0"/>
              <a:t> 3</a:t>
            </a:r>
          </a:p>
          <a:p>
            <a:pPr lvl="0"/>
            <a:r>
              <a:rPr lang="en-US" sz="2000" dirty="0"/>
              <a:t>Facilitated the completion of the Fiber Optic Installation project</a:t>
            </a:r>
          </a:p>
          <a:p>
            <a:pPr lvl="0"/>
            <a:endParaRPr lang="en-US" sz="5600" dirty="0"/>
          </a:p>
          <a:p>
            <a:pPr marL="0" indent="0">
              <a:buNone/>
            </a:pPr>
            <a:endParaRPr lang="en-US" sz="4400" dirty="0"/>
          </a:p>
        </p:txBody>
      </p:sp>
      <p:sp>
        <p:nvSpPr>
          <p:cNvPr id="4" name="Title 1"/>
          <p:cNvSpPr txBox="1">
            <a:spLocks/>
          </p:cNvSpPr>
          <p:nvPr/>
        </p:nvSpPr>
        <p:spPr>
          <a:xfrm>
            <a:off x="380999" y="0"/>
            <a:ext cx="10515600" cy="551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Committee Updates</a:t>
            </a:r>
          </a:p>
        </p:txBody>
      </p:sp>
    </p:spTree>
    <p:extLst>
      <p:ext uri="{BB962C8B-B14F-4D97-AF65-F5344CB8AC3E}">
        <p14:creationId xmlns:p14="http://schemas.microsoft.com/office/powerpoint/2010/main" val="4488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636" y="0"/>
            <a:ext cx="10515600" cy="551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Treasury Summary</a:t>
            </a:r>
          </a:p>
        </p:txBody>
      </p:sp>
      <p:sp>
        <p:nvSpPr>
          <p:cNvPr id="2" name="TextBox 1"/>
          <p:cNvSpPr txBox="1"/>
          <p:nvPr/>
        </p:nvSpPr>
        <p:spPr>
          <a:xfrm>
            <a:off x="415636" y="1237673"/>
            <a:ext cx="8380371" cy="5355312"/>
          </a:xfrm>
          <a:prstGeom prst="rect">
            <a:avLst/>
          </a:prstGeom>
          <a:noFill/>
        </p:spPr>
        <p:txBody>
          <a:bodyPr wrap="none" rtlCol="0">
            <a:spAutoFit/>
          </a:bodyPr>
          <a:lstStyle/>
          <a:p>
            <a:r>
              <a:rPr lang="en-US" b="1" dirty="0"/>
              <a:t>What’s new:</a:t>
            </a:r>
          </a:p>
          <a:p>
            <a:pPr marL="285750" indent="-285750">
              <a:buFont typeface="Arial" panose="020B0604020202020204" pitchFamily="34" charset="0"/>
              <a:buChar char="•"/>
            </a:pPr>
            <a:r>
              <a:rPr lang="en-US" dirty="0"/>
              <a:t>Transitioned to full service accounting firm</a:t>
            </a:r>
          </a:p>
          <a:p>
            <a:pPr marL="285750" indent="-285750">
              <a:buFont typeface="Arial" panose="020B0604020202020204" pitchFamily="34" charset="0"/>
              <a:buChar char="•"/>
            </a:pPr>
            <a:r>
              <a:rPr lang="en-US" dirty="0"/>
              <a:t>Simplified chart of accounts</a:t>
            </a:r>
          </a:p>
          <a:p>
            <a:pPr marL="285750" indent="-285750">
              <a:buFont typeface="Arial" panose="020B0604020202020204" pitchFamily="34" charset="0"/>
              <a:buChar char="•"/>
            </a:pPr>
            <a:r>
              <a:rPr lang="en-US" dirty="0"/>
              <a:t>Updated reserve study serving as basis for yearly budget</a:t>
            </a:r>
          </a:p>
          <a:p>
            <a:endParaRPr lang="en-US" dirty="0"/>
          </a:p>
          <a:p>
            <a:r>
              <a:rPr lang="en-US" b="1" dirty="0"/>
              <a:t>What’s working well:</a:t>
            </a:r>
          </a:p>
          <a:p>
            <a:pPr marL="285750" indent="-285750">
              <a:buFont typeface="Arial" panose="020B0604020202020204" pitchFamily="34" charset="0"/>
              <a:buChar char="•"/>
            </a:pPr>
            <a:r>
              <a:rPr lang="en-US" dirty="0"/>
              <a:t>Simplified treasury reporting</a:t>
            </a:r>
          </a:p>
          <a:p>
            <a:pPr marL="285750" indent="-285750">
              <a:buFont typeface="Arial" panose="020B0604020202020204" pitchFamily="34" charset="0"/>
              <a:buChar char="•"/>
            </a:pPr>
            <a:r>
              <a:rPr lang="en-US" dirty="0"/>
              <a:t>Low accounts receivable</a:t>
            </a:r>
          </a:p>
          <a:p>
            <a:pPr marL="285750" indent="-285750">
              <a:buFont typeface="Arial" panose="020B0604020202020204" pitchFamily="34" charset="0"/>
              <a:buChar char="•"/>
            </a:pPr>
            <a:r>
              <a:rPr lang="en-US" dirty="0"/>
              <a:t>Responsible fiscal management (shopping bids, advanced planning, </a:t>
            </a:r>
            <a:r>
              <a:rPr lang="en-US" dirty="0" err="1"/>
              <a:t>etc</a:t>
            </a:r>
            <a:r>
              <a:rPr lang="en-US" dirty="0"/>
              <a:t>)</a:t>
            </a:r>
          </a:p>
          <a:p>
            <a:pPr marL="285750" indent="-285750">
              <a:buFont typeface="Arial" panose="020B0604020202020204" pitchFamily="34" charset="0"/>
              <a:buChar char="•"/>
            </a:pPr>
            <a:r>
              <a:rPr lang="en-US" dirty="0"/>
              <a:t>Establishing periodic maintenance schedules to improve budget planning</a:t>
            </a:r>
          </a:p>
          <a:p>
            <a:pPr marL="285750" indent="-285750">
              <a:buFont typeface="Arial" panose="020B0604020202020204" pitchFamily="34" charset="0"/>
              <a:buChar char="•"/>
            </a:pPr>
            <a:r>
              <a:rPr lang="en-US" dirty="0"/>
              <a:t>Strong balance sheet – including funding for reserves</a:t>
            </a:r>
          </a:p>
          <a:p>
            <a:endParaRPr lang="en-US" b="1" dirty="0"/>
          </a:p>
          <a:p>
            <a:r>
              <a:rPr lang="en-US" b="1" dirty="0"/>
              <a:t>Where we need to focus:</a:t>
            </a:r>
          </a:p>
          <a:p>
            <a:pPr marL="285750" indent="-285750">
              <a:buFont typeface="Arial" panose="020B0604020202020204" pitchFamily="34" charset="0"/>
              <a:buChar char="•"/>
            </a:pPr>
            <a:r>
              <a:rPr lang="en-US" dirty="0"/>
              <a:t>Working with Ideal to simplify membership reporting</a:t>
            </a:r>
          </a:p>
          <a:p>
            <a:pPr marL="285750" indent="-285750">
              <a:buFont typeface="Arial" panose="020B0604020202020204" pitchFamily="34" charset="0"/>
              <a:buChar char="•"/>
            </a:pPr>
            <a:r>
              <a:rPr lang="en-US" dirty="0"/>
              <a:t>Continue ‘Small Water system Plan’ incorporation as a key input to the reserve study</a:t>
            </a:r>
          </a:p>
          <a:p>
            <a:pPr marL="285750" indent="-285750">
              <a:buFont typeface="Arial" panose="020B0604020202020204" pitchFamily="34" charset="0"/>
              <a:buChar char="•"/>
            </a:pPr>
            <a:r>
              <a:rPr lang="en-US" dirty="0"/>
              <a:t>Enable members to pay dues electronically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3676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 calcmode="lin" valueType="num">
                                      <p:cBhvr additive="base">
                                        <p:cTn id="2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anim calcmode="lin" valueType="num">
                                      <p:cBhvr additive="base">
                                        <p:cTn id="6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 calcmode="lin" valueType="num">
                                      <p:cBhvr additive="base">
                                        <p:cTn id="6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 calcmode="lin" valueType="num">
                                      <p:cBhvr additive="base">
                                        <p:cTn id="7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637" y="1331929"/>
            <a:ext cx="10515600" cy="4341000"/>
          </a:xfrm>
        </p:spPr>
        <p:txBody>
          <a:bodyPr>
            <a:normAutofit fontScale="92500" lnSpcReduction="20000"/>
          </a:bodyPr>
          <a:lstStyle/>
          <a:p>
            <a:pPr marL="0" indent="0">
              <a:buNone/>
            </a:pPr>
            <a:r>
              <a:rPr lang="en-US" sz="2600" b="1" dirty="0"/>
              <a:t>Architecture</a:t>
            </a:r>
          </a:p>
          <a:p>
            <a:r>
              <a:rPr lang="en-US" sz="2600" dirty="0"/>
              <a:t>Processed 12 member requests for tree removal, 5 building requests </a:t>
            </a:r>
          </a:p>
          <a:p>
            <a:pPr lvl="0"/>
            <a:endParaRPr lang="en-US" sz="2600" dirty="0"/>
          </a:p>
          <a:p>
            <a:pPr marL="0" lvl="0" indent="0">
              <a:buNone/>
            </a:pPr>
            <a:r>
              <a:rPr lang="en-US" sz="2600" b="1" dirty="0"/>
              <a:t>Fire Wise</a:t>
            </a:r>
          </a:p>
          <a:p>
            <a:r>
              <a:rPr lang="en-US" sz="2600" dirty="0"/>
              <a:t>Roving chipper deployed for third year</a:t>
            </a:r>
          </a:p>
          <a:p>
            <a:r>
              <a:rPr lang="en-US" sz="2600" dirty="0"/>
              <a:t>Revalidating pledged funding</a:t>
            </a:r>
          </a:p>
          <a:p>
            <a:r>
              <a:rPr lang="en-US" sz="2600" dirty="0"/>
              <a:t>Approved tree removal &amp; other lot work to be scheduled following burn ban lift</a:t>
            </a:r>
          </a:p>
          <a:p>
            <a:pPr marL="0" indent="0">
              <a:buNone/>
            </a:pPr>
            <a:endParaRPr lang="en-US" sz="5600" dirty="0"/>
          </a:p>
          <a:p>
            <a:pPr marL="0" indent="0">
              <a:buNone/>
            </a:pPr>
            <a:r>
              <a:rPr lang="en-US" sz="5600" dirty="0"/>
              <a:t> </a:t>
            </a:r>
          </a:p>
          <a:p>
            <a:pPr marL="0" indent="0">
              <a:buNone/>
            </a:pPr>
            <a:endParaRPr lang="en-US" sz="4400" dirty="0"/>
          </a:p>
        </p:txBody>
      </p:sp>
      <p:sp>
        <p:nvSpPr>
          <p:cNvPr id="4" name="Title 1"/>
          <p:cNvSpPr txBox="1">
            <a:spLocks/>
          </p:cNvSpPr>
          <p:nvPr/>
        </p:nvSpPr>
        <p:spPr>
          <a:xfrm>
            <a:off x="288637" y="0"/>
            <a:ext cx="10515600" cy="551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Architecture and Fire Wise</a:t>
            </a:r>
          </a:p>
        </p:txBody>
      </p:sp>
    </p:spTree>
    <p:extLst>
      <p:ext uri="{BB962C8B-B14F-4D97-AF65-F5344CB8AC3E}">
        <p14:creationId xmlns:p14="http://schemas.microsoft.com/office/powerpoint/2010/main" val="38648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34723"/>
            <a:ext cx="10515600" cy="4341000"/>
          </a:xfrm>
        </p:spPr>
        <p:txBody>
          <a:bodyPr>
            <a:normAutofit lnSpcReduction="10000"/>
          </a:bodyPr>
          <a:lstStyle/>
          <a:p>
            <a:r>
              <a:rPr lang="en-US" sz="2600" dirty="0"/>
              <a:t>Office and guest computers</a:t>
            </a:r>
          </a:p>
          <a:p>
            <a:pPr lvl="1"/>
            <a:r>
              <a:rPr lang="en-US" sz="2200" dirty="0"/>
              <a:t>Rebuild of office and guest computer following malicious virus</a:t>
            </a:r>
          </a:p>
          <a:p>
            <a:pPr lvl="1"/>
            <a:r>
              <a:rPr lang="en-US" sz="2200" dirty="0"/>
              <a:t>Simplified guest computer following vandalism (browser only)</a:t>
            </a:r>
          </a:p>
          <a:p>
            <a:pPr lvl="1"/>
            <a:r>
              <a:rPr lang="en-US" sz="2200" dirty="0"/>
              <a:t>Updated to current technology including safety controls to minimize risk of access to inappropriate websites</a:t>
            </a:r>
          </a:p>
          <a:p>
            <a:pPr lvl="1"/>
            <a:endParaRPr lang="en-US" sz="2200" dirty="0"/>
          </a:p>
          <a:p>
            <a:pPr lvl="0"/>
            <a:endParaRPr lang="en-US" sz="2600" dirty="0"/>
          </a:p>
          <a:p>
            <a:endParaRPr lang="en-US" sz="5600" dirty="0"/>
          </a:p>
          <a:p>
            <a:pPr marL="0" indent="0">
              <a:buNone/>
            </a:pPr>
            <a:r>
              <a:rPr lang="en-US" sz="5600" dirty="0"/>
              <a:t> </a:t>
            </a:r>
          </a:p>
          <a:p>
            <a:pPr marL="0" indent="0">
              <a:buNone/>
            </a:pPr>
            <a:endParaRPr lang="en-US" sz="4400" dirty="0"/>
          </a:p>
        </p:txBody>
      </p:sp>
      <p:sp>
        <p:nvSpPr>
          <p:cNvPr id="4" name="Title 1"/>
          <p:cNvSpPr txBox="1">
            <a:spLocks/>
          </p:cNvSpPr>
          <p:nvPr/>
        </p:nvSpPr>
        <p:spPr>
          <a:xfrm>
            <a:off x="381000" y="0"/>
            <a:ext cx="10515600" cy="551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Technology</a:t>
            </a:r>
          </a:p>
        </p:txBody>
      </p:sp>
    </p:spTree>
    <p:extLst>
      <p:ext uri="{BB962C8B-B14F-4D97-AF65-F5344CB8AC3E}">
        <p14:creationId xmlns:p14="http://schemas.microsoft.com/office/powerpoint/2010/main" val="30461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3322</TotalTime>
  <Words>783</Words>
  <Application>Microsoft Office PowerPoint</Application>
  <PresentationFormat>Widescreen</PresentationFormat>
  <Paragraphs>162</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Office Theme</vt:lpstr>
      <vt:lpstr>PowerPoint Presentation</vt:lpstr>
      <vt:lpstr>Meeting Agenda</vt:lpstr>
      <vt:lpstr>Your Current Board</vt:lpstr>
      <vt:lpstr>PowerPoint Presentation</vt:lpstr>
      <vt:lpstr>PowerPoint Presentation</vt:lpstr>
      <vt:lpstr>PowerPoint Presentation</vt:lpstr>
      <vt:lpstr>PowerPoint Presentation</vt:lpstr>
      <vt:lpstr>PowerPoint Presentation</vt:lpstr>
      <vt:lpstr>PowerPoint Presentation</vt:lpstr>
      <vt:lpstr>2016 / 2017 Budget</vt:lpstr>
      <vt:lpstr>Thank you Randy!!</vt:lpstr>
      <vt:lpstr>Board nominations</vt:lpstr>
      <vt:lpstr>Any other business?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Selin</dc:creator>
  <cp:lastModifiedBy>Murphy, Celeste</cp:lastModifiedBy>
  <cp:revision>258</cp:revision>
  <cp:lastPrinted>2015-05-27T16:16:49Z</cp:lastPrinted>
  <dcterms:created xsi:type="dcterms:W3CDTF">2014-10-20T20:53:47Z</dcterms:created>
  <dcterms:modified xsi:type="dcterms:W3CDTF">2019-05-15T07:05:31Z</dcterms:modified>
</cp:coreProperties>
</file>