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64" r:id="rId2"/>
    <p:sldMasterId id="2147483781" r:id="rId3"/>
    <p:sldMasterId id="2147483648" r:id="rId4"/>
  </p:sldMasterIdLst>
  <p:notesMasterIdLst>
    <p:notesMasterId r:id="rId29"/>
  </p:notesMasterIdLst>
  <p:handoutMasterIdLst>
    <p:handoutMasterId r:id="rId30"/>
  </p:handoutMasterIdLst>
  <p:sldIdLst>
    <p:sldId id="415" r:id="rId5"/>
    <p:sldId id="454" r:id="rId6"/>
    <p:sldId id="364" r:id="rId7"/>
    <p:sldId id="339" r:id="rId8"/>
    <p:sldId id="318" r:id="rId9"/>
    <p:sldId id="436" r:id="rId10"/>
    <p:sldId id="455" r:id="rId11"/>
    <p:sldId id="443" r:id="rId12"/>
    <p:sldId id="317" r:id="rId13"/>
    <p:sldId id="446" r:id="rId14"/>
    <p:sldId id="392" r:id="rId15"/>
    <p:sldId id="459" r:id="rId16"/>
    <p:sldId id="444" r:id="rId17"/>
    <p:sldId id="445" r:id="rId18"/>
    <p:sldId id="435" r:id="rId19"/>
    <p:sldId id="447" r:id="rId20"/>
    <p:sldId id="404" r:id="rId21"/>
    <p:sldId id="452" r:id="rId22"/>
    <p:sldId id="397" r:id="rId23"/>
    <p:sldId id="358" r:id="rId24"/>
    <p:sldId id="457" r:id="rId25"/>
    <p:sldId id="451" r:id="rId26"/>
    <p:sldId id="460" r:id="rId27"/>
    <p:sldId id="458" r:id="rId28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D74"/>
    <a:srgbClr val="BCCDEE"/>
    <a:srgbClr val="162C42"/>
    <a:srgbClr val="326496"/>
    <a:srgbClr val="306294"/>
    <a:srgbClr val="000000"/>
    <a:srgbClr val="3F7FBF"/>
    <a:srgbClr val="00A0CC"/>
    <a:srgbClr val="008AB0"/>
    <a:srgbClr val="0EA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0" autoAdjust="0"/>
    <p:restoredTop sz="96173" autoAdjust="0"/>
  </p:normalViewPr>
  <p:slideViewPr>
    <p:cSldViewPr snapToGrid="0">
      <p:cViewPr varScale="1">
        <p:scale>
          <a:sx n="110" d="100"/>
          <a:sy n="110" d="100"/>
        </p:scale>
        <p:origin x="1794" y="108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1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smtClean="0"/>
              <a:t>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08618-E46A-45B9-9E4F-AA7AF18AE51E}" type="datetimeFigureOut">
              <a:rPr lang="id-ID" smtClean="0"/>
              <a:t>11/02/2021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7F870-BAC6-42B6-82AA-5D53973C9C2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3427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000BEF2-4BFE-4D79-B3A2-9F4C8CC4B7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225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11675-7D3D-4F7D-B0A6-75533A7F23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905125" cy="68580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7860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E45DD07-582B-476A-A233-9E3142959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96651"/>
            <a:ext cx="4391025" cy="506469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172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72C79-3929-4C49-9ED2-96C16072A2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7823" y="1413329"/>
            <a:ext cx="8896349" cy="54446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535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76BAE-FF84-4909-B489-86DBF3A32F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67356" y="852714"/>
            <a:ext cx="2341548" cy="5152572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936141D-2ED9-40DF-A00D-E7968A4760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8904" y="852714"/>
            <a:ext cx="2341548" cy="5152572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D4FC06E-9B95-43D5-A11B-2677201A93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50452" y="852714"/>
            <a:ext cx="2341548" cy="5152572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59194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CF8196F-041B-443D-A6FC-60FD4A7A1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9467" y="0"/>
            <a:ext cx="3529384" cy="40708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9054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134654D-EC25-4FFC-819D-4A48795F7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5650" y="915759"/>
            <a:ext cx="8896349" cy="502648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0879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2E1D41E-1700-4B6A-ABA2-77203A4233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6325" y="949325"/>
            <a:ext cx="4959350" cy="4959350"/>
          </a:xfrm>
          <a:custGeom>
            <a:avLst/>
            <a:gdLst>
              <a:gd name="connsiteX0" fmla="*/ 2254250 w 4508500"/>
              <a:gd name="connsiteY0" fmla="*/ 0 h 4508500"/>
              <a:gd name="connsiteX1" fmla="*/ 4508500 w 4508500"/>
              <a:gd name="connsiteY1" fmla="*/ 2254250 h 4508500"/>
              <a:gd name="connsiteX2" fmla="*/ 2254250 w 4508500"/>
              <a:gd name="connsiteY2" fmla="*/ 4508500 h 4508500"/>
              <a:gd name="connsiteX3" fmla="*/ 0 w 4508500"/>
              <a:gd name="connsiteY3" fmla="*/ 225425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8500" h="4508500">
                <a:moveTo>
                  <a:pt x="2254250" y="0"/>
                </a:moveTo>
                <a:lnTo>
                  <a:pt x="4508500" y="2254250"/>
                </a:lnTo>
                <a:lnTo>
                  <a:pt x="2254250" y="4508500"/>
                </a:lnTo>
                <a:lnTo>
                  <a:pt x="0" y="2254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7513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C1577A1-79E3-4C8C-B40F-F86ABDBFA8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27618" y="311727"/>
            <a:ext cx="3529384" cy="40708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9989A4E-A29A-4028-B0EB-CD35660DB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3102" y="311726"/>
            <a:ext cx="2460249" cy="62345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B1B1B8B-2094-4101-94FA-47C4C5513F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8649" y="311727"/>
            <a:ext cx="5052867" cy="62345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7515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906E67D-023B-4B40-9EAB-0964554770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40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F309E6F9-CCAF-4C52-90E9-CAE21BE62F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88375" y="376875"/>
            <a:ext cx="5215250" cy="5215250"/>
          </a:xfrm>
          <a:prstGeom prst="donut">
            <a:avLst/>
          </a:prstGeom>
        </p:spPr>
      </p:sp>
    </p:spTree>
    <p:extLst>
      <p:ext uri="{BB962C8B-B14F-4D97-AF65-F5344CB8AC3E}">
        <p14:creationId xmlns:p14="http://schemas.microsoft.com/office/powerpoint/2010/main" val="57724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D4C9AF9-F2BE-47B8-B08D-56C59CDA51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1823" y="1846263"/>
            <a:ext cx="5008354" cy="500835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3882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D8D154-9ADD-4807-A662-D5A727B02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2272" y="1012524"/>
            <a:ext cx="3587875" cy="46948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5103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A0BE4-9A5F-4603-8614-B8ED3BF64C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302000" cy="30477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C413D5C-411D-476B-972F-0BD901AE55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90000" y="0"/>
            <a:ext cx="3302000" cy="30477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3D2AB7F-9DC0-4D93-A303-0CF68C9063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7690" y="0"/>
            <a:ext cx="4576616" cy="30477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9928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8562C2-B7CF-43A9-8790-1113060EC9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81572"/>
            <a:ext cx="2773680" cy="46948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F3FD156-D0EF-407F-8897-30D7CAC3BE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38799" y="2819400"/>
            <a:ext cx="2218794" cy="259588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C9B5451-0FDE-459C-B65C-497ADE90CA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01792" y="0"/>
            <a:ext cx="2290207" cy="387650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6856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D64B12E8-2E26-48EC-BE6A-1EFC364860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941530"/>
            <a:ext cx="12192000" cy="3916470"/>
          </a:xfrm>
          <a:custGeom>
            <a:avLst/>
            <a:gdLst>
              <a:gd name="connsiteX0" fmla="*/ 6096000 w 12192000"/>
              <a:gd name="connsiteY0" fmla="*/ 0 h 3916470"/>
              <a:gd name="connsiteX1" fmla="*/ 12192000 w 12192000"/>
              <a:gd name="connsiteY1" fmla="*/ 0 h 3916470"/>
              <a:gd name="connsiteX2" fmla="*/ 12192000 w 12192000"/>
              <a:gd name="connsiteY2" fmla="*/ 3916470 h 3916470"/>
              <a:gd name="connsiteX3" fmla="*/ 6096000 w 12192000"/>
              <a:gd name="connsiteY3" fmla="*/ 3916470 h 3916470"/>
              <a:gd name="connsiteX4" fmla="*/ 0 w 12192000"/>
              <a:gd name="connsiteY4" fmla="*/ 0 h 3916470"/>
              <a:gd name="connsiteX5" fmla="*/ 3028950 w 12192000"/>
              <a:gd name="connsiteY5" fmla="*/ 0 h 3916470"/>
              <a:gd name="connsiteX6" fmla="*/ 3028950 w 12192000"/>
              <a:gd name="connsiteY6" fmla="*/ 3916470 h 3916470"/>
              <a:gd name="connsiteX7" fmla="*/ 0 w 12192000"/>
              <a:gd name="connsiteY7" fmla="*/ 3916470 h 39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916470">
                <a:moveTo>
                  <a:pt x="6096000" y="0"/>
                </a:moveTo>
                <a:lnTo>
                  <a:pt x="12192000" y="0"/>
                </a:lnTo>
                <a:lnTo>
                  <a:pt x="12192000" y="3916470"/>
                </a:lnTo>
                <a:lnTo>
                  <a:pt x="6096000" y="3916470"/>
                </a:lnTo>
                <a:close/>
                <a:moveTo>
                  <a:pt x="0" y="0"/>
                </a:moveTo>
                <a:lnTo>
                  <a:pt x="3028950" y="0"/>
                </a:lnTo>
                <a:lnTo>
                  <a:pt x="3028950" y="3916470"/>
                </a:lnTo>
                <a:lnTo>
                  <a:pt x="0" y="39164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4137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E66A9-9628-41FA-8F2F-49CB16AC66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83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4988152-0465-4B51-BB67-2889711E6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9796" y="2"/>
            <a:ext cx="7752203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53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E90FE-7701-4253-A454-F94DA978E6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599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53D6CE8-E83E-4D0C-A8BF-67336BF8BF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40286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4843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0DB0CCE0-5AE9-4C6B-BFA4-26EFEFDDB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3FDDD28-23BB-486A-8C21-1657212F66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41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619842A6-FA5F-48A3-9A5C-AA49B68C58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658" y="794658"/>
            <a:ext cx="10602685" cy="5268685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531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C7C38516-82FF-4E8C-975A-CDC94066F7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28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5D9A1-FAA8-48F8-9929-8B5E6D559A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86948"/>
            <a:ext cx="6716994" cy="468410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774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96EA4B9E-AB9B-413C-9C5C-D8ED608D52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07042"/>
            <a:ext cx="6161517" cy="4443915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3074500-44D6-4B82-8A8B-7D531B946E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58872" y="1838006"/>
            <a:ext cx="2928700" cy="2112287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0400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A0930DF3-EDCC-463A-97BB-A29A0472D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58900"/>
            <a:ext cx="5410199" cy="2488657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C1003357-3106-4755-B7AC-94FEFE9B22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5801" y="5055143"/>
            <a:ext cx="3606501" cy="1802857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8B51A79-1EA3-4AEB-9687-583D16BA05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89143" y="1486742"/>
            <a:ext cx="1802858" cy="2983659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97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0E9F5C6C-14CC-4B05-AF0E-06DFC99A2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5571" y="0"/>
            <a:ext cx="3017520" cy="47244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F75D3ECD-80E5-47F3-A5D3-8E6AC674D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789" y="2133600"/>
            <a:ext cx="3017520" cy="47244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84E6D0F-5FD4-49B8-B226-30D596CC3A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0008" y="0"/>
            <a:ext cx="3017520" cy="47244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17E9E713-925B-4167-84A0-F816554888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5568" y="4851400"/>
            <a:ext cx="3017520" cy="200025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2490A7B8-C82E-44D4-A058-92CC220570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00008" y="4857750"/>
            <a:ext cx="3017520" cy="200025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5" name="Picture Placeholder 1">
            <a:extLst>
              <a:ext uri="{FF2B5EF4-FFF2-40B4-BE49-F238E27FC236}">
                <a16:creationId xmlns:a16="http://schemas.microsoft.com/office/drawing/2014/main" id="{8A077D3F-52A4-418F-B33E-4B2FE2C1A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2788" y="0"/>
            <a:ext cx="3017520" cy="200025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544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C7CCE036-ACD9-40E3-989F-B1E0A1448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6640" y="1206499"/>
            <a:ext cx="3017520" cy="2778124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D4C3E66-A272-451A-94AD-60F6B6ECCD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0" y="1206499"/>
            <a:ext cx="3017520" cy="2778124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6D46A0-4057-45AD-93EB-A2259E4CF6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7840" y="1206499"/>
            <a:ext cx="3017520" cy="2778124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606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A8293F6-20FC-49B2-A21C-632E4C6E74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13200" y="698500"/>
            <a:ext cx="7454900" cy="37846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473BDB0A-2830-4016-8834-A16F7B3FB1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07216" y="4584700"/>
            <a:ext cx="1763876" cy="15875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3A4E5933-D995-4694-981C-2EF4684EBA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4224" y="4584700"/>
            <a:ext cx="1763876" cy="15875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7E0C95B2-47EF-422D-8768-3DF7EAFE4A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0208" y="4584700"/>
            <a:ext cx="1763876" cy="15875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8F5F975F-8D93-4837-893D-F7A054AD5D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13200" y="4584700"/>
            <a:ext cx="1763876" cy="15875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6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6822773E-7CE8-4ACE-B012-A9FF0119AB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963" y="3753504"/>
            <a:ext cx="3164803" cy="245876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B3F23F0E-7AFC-4410-8C50-65D00A7D6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5285" y="3753504"/>
            <a:ext cx="3164803" cy="245876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42DB5E4A-4719-4868-A85D-4C04A03AEE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232" y="698500"/>
            <a:ext cx="3922467" cy="5513764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973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CD60A0C-A7B3-4367-8893-A8114ECF18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849742" y="1026544"/>
            <a:ext cx="4984044" cy="4984043"/>
          </a:xfrm>
          <a:custGeom>
            <a:avLst/>
            <a:gdLst>
              <a:gd name="connsiteX0" fmla="*/ 3441684 w 6883367"/>
              <a:gd name="connsiteY0" fmla="*/ 0 h 6883366"/>
              <a:gd name="connsiteX1" fmla="*/ 6883367 w 6883367"/>
              <a:gd name="connsiteY1" fmla="*/ 3441683 h 6883366"/>
              <a:gd name="connsiteX2" fmla="*/ 3441684 w 6883367"/>
              <a:gd name="connsiteY2" fmla="*/ 6883366 h 6883366"/>
              <a:gd name="connsiteX3" fmla="*/ 0 w 6883367"/>
              <a:gd name="connsiteY3" fmla="*/ 3441683 h 688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367" h="6883366">
                <a:moveTo>
                  <a:pt x="3441684" y="0"/>
                </a:moveTo>
                <a:lnTo>
                  <a:pt x="6883367" y="3441683"/>
                </a:lnTo>
                <a:lnTo>
                  <a:pt x="3441684" y="6883366"/>
                </a:lnTo>
                <a:lnTo>
                  <a:pt x="0" y="3441683"/>
                </a:lnTo>
                <a:close/>
              </a:path>
            </a:pathLst>
          </a:custGeom>
        </p:spPr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73121B-02E9-4270-B29E-5B35D70968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294" y="4165143"/>
            <a:ext cx="2545903" cy="2545903"/>
          </a:xfrm>
          <a:custGeom>
            <a:avLst/>
            <a:gdLst>
              <a:gd name="connsiteX0" fmla="*/ 3441684 w 6883367"/>
              <a:gd name="connsiteY0" fmla="*/ 0 h 6883366"/>
              <a:gd name="connsiteX1" fmla="*/ 6883367 w 6883367"/>
              <a:gd name="connsiteY1" fmla="*/ 3441683 h 6883366"/>
              <a:gd name="connsiteX2" fmla="*/ 3441684 w 6883367"/>
              <a:gd name="connsiteY2" fmla="*/ 6883366 h 6883366"/>
              <a:gd name="connsiteX3" fmla="*/ 0 w 6883367"/>
              <a:gd name="connsiteY3" fmla="*/ 3441683 h 688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367" h="6883366">
                <a:moveTo>
                  <a:pt x="3441684" y="0"/>
                </a:moveTo>
                <a:lnTo>
                  <a:pt x="6883367" y="3441683"/>
                </a:lnTo>
                <a:lnTo>
                  <a:pt x="3441684" y="6883366"/>
                </a:lnTo>
                <a:lnTo>
                  <a:pt x="0" y="3441683"/>
                </a:lnTo>
                <a:close/>
              </a:path>
            </a:pathLst>
          </a:custGeom>
        </p:spPr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E27E4D-6349-4F10-ACC2-D15B01FB55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17550" y="2472925"/>
            <a:ext cx="3869369" cy="3869368"/>
          </a:xfrm>
          <a:custGeom>
            <a:avLst/>
            <a:gdLst>
              <a:gd name="connsiteX0" fmla="*/ 3441684 w 6883367"/>
              <a:gd name="connsiteY0" fmla="*/ 0 h 6883366"/>
              <a:gd name="connsiteX1" fmla="*/ 6883367 w 6883367"/>
              <a:gd name="connsiteY1" fmla="*/ 3441683 h 6883366"/>
              <a:gd name="connsiteX2" fmla="*/ 3441684 w 6883367"/>
              <a:gd name="connsiteY2" fmla="*/ 6883366 h 6883366"/>
              <a:gd name="connsiteX3" fmla="*/ 0 w 6883367"/>
              <a:gd name="connsiteY3" fmla="*/ 3441683 h 688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367" h="6883366">
                <a:moveTo>
                  <a:pt x="3441684" y="0"/>
                </a:moveTo>
                <a:lnTo>
                  <a:pt x="6883367" y="3441683"/>
                </a:lnTo>
                <a:lnTo>
                  <a:pt x="3441684" y="6883366"/>
                </a:lnTo>
                <a:lnTo>
                  <a:pt x="0" y="3441683"/>
                </a:lnTo>
                <a:close/>
              </a:path>
            </a:pathLst>
          </a:custGeom>
        </p:spPr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F02991-350F-495C-A0AC-026D97632F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06921" y="-3095394"/>
            <a:ext cx="6883367" cy="6883366"/>
          </a:xfrm>
          <a:custGeom>
            <a:avLst/>
            <a:gdLst>
              <a:gd name="connsiteX0" fmla="*/ 3441684 w 6883367"/>
              <a:gd name="connsiteY0" fmla="*/ 0 h 6883366"/>
              <a:gd name="connsiteX1" fmla="*/ 6883367 w 6883367"/>
              <a:gd name="connsiteY1" fmla="*/ 3441683 h 6883366"/>
              <a:gd name="connsiteX2" fmla="*/ 3441684 w 6883367"/>
              <a:gd name="connsiteY2" fmla="*/ 6883366 h 6883366"/>
              <a:gd name="connsiteX3" fmla="*/ 0 w 6883367"/>
              <a:gd name="connsiteY3" fmla="*/ 3441683 h 688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367" h="6883366">
                <a:moveTo>
                  <a:pt x="3441684" y="0"/>
                </a:moveTo>
                <a:lnTo>
                  <a:pt x="6883367" y="3441683"/>
                </a:lnTo>
                <a:lnTo>
                  <a:pt x="3441684" y="6883366"/>
                </a:lnTo>
                <a:lnTo>
                  <a:pt x="0" y="3441683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407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305759-D631-45D6-8D3C-CD758E2A3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4992" y="-1625599"/>
            <a:ext cx="10955728" cy="7788601"/>
          </a:xfrm>
          <a:custGeom>
            <a:avLst/>
            <a:gdLst>
              <a:gd name="connsiteX0" fmla="*/ 1467751 w 10955728"/>
              <a:gd name="connsiteY0" fmla="*/ 0 h 7788601"/>
              <a:gd name="connsiteX1" fmla="*/ 8756102 w 10955728"/>
              <a:gd name="connsiteY1" fmla="*/ 0 h 7788601"/>
              <a:gd name="connsiteX2" fmla="*/ 10524709 w 10955728"/>
              <a:gd name="connsiteY2" fmla="*/ 1605937 h 7788601"/>
              <a:gd name="connsiteX3" fmla="*/ 10614253 w 10955728"/>
              <a:gd name="connsiteY3" fmla="*/ 3463495 h 7788601"/>
              <a:gd name="connsiteX4" fmla="*/ 7078329 w 10955728"/>
              <a:gd name="connsiteY4" fmla="*/ 7357582 h 7788601"/>
              <a:gd name="connsiteX5" fmla="*/ 5220771 w 10955728"/>
              <a:gd name="connsiteY5" fmla="*/ 7447125 h 7788601"/>
              <a:gd name="connsiteX6" fmla="*/ 431020 w 10955728"/>
              <a:gd name="connsiteY6" fmla="*/ 3097916 h 7788601"/>
              <a:gd name="connsiteX7" fmla="*/ 341477 w 10955728"/>
              <a:gd name="connsiteY7" fmla="*/ 1240358 h 778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5728" h="7788601">
                <a:moveTo>
                  <a:pt x="1467751" y="0"/>
                </a:moveTo>
                <a:lnTo>
                  <a:pt x="8756102" y="0"/>
                </a:lnTo>
                <a:lnTo>
                  <a:pt x="10524709" y="1605937"/>
                </a:lnTo>
                <a:cubicBezTo>
                  <a:pt x="11062387" y="2094161"/>
                  <a:pt x="11102477" y="2925818"/>
                  <a:pt x="10614253" y="3463495"/>
                </a:cubicBezTo>
                <a:lnTo>
                  <a:pt x="7078329" y="7357582"/>
                </a:lnTo>
                <a:cubicBezTo>
                  <a:pt x="6590105" y="7895259"/>
                  <a:pt x="5758449" y="7935349"/>
                  <a:pt x="5220771" y="7447125"/>
                </a:cubicBezTo>
                <a:lnTo>
                  <a:pt x="431020" y="3097916"/>
                </a:lnTo>
                <a:cubicBezTo>
                  <a:pt x="-106657" y="2609692"/>
                  <a:pt x="-146747" y="1778035"/>
                  <a:pt x="341477" y="1240358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5212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2DCD73B3-7E50-4BE2-A32C-646FB889C0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705600" cy="34290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46AC1768-CD7D-48F8-B8C8-61F65C9AF9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1100" y="0"/>
            <a:ext cx="3390900" cy="3429000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6774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D9AD4255-288D-4F41-B1EB-41B294C475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07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4D73C9B-7CB6-4702-8D4C-D118583F71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5006" y="1714501"/>
            <a:ext cx="6716994" cy="318977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3507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4ABC3B4B-3D0A-4784-B9E6-5BF7DD737D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367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A02B83B5-4F61-4105-BE98-E8F675D540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50933"/>
            <a:ext cx="3908783" cy="4702648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B5FFB77B-0F0B-4953-A2AE-3FCC98ABE4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1296" y="0"/>
            <a:ext cx="4280704" cy="2301867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437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404AF2A-793F-46AF-A919-87554787B6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06070"/>
            <a:ext cx="12192000" cy="3523129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275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D751F7DD-9167-4921-85D4-0DC1A2BEFB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98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A79E4D9F-1D8B-47D2-8F1A-B8FA1F648F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38261"/>
            <a:ext cx="12192000" cy="4181473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990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97E2966-64DC-4C3C-8A31-E181FEAB61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98707" y="0"/>
            <a:ext cx="5093293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DA5E50-3372-462E-B265-01C5CC3F1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16524" y="0"/>
            <a:ext cx="3082183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0687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63674-61FE-4756-8BF1-5ECADF837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311727"/>
            <a:ext cx="5626720" cy="623454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7BB1129-27C5-42B2-8AA4-8D9032D3C4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651" y="311726"/>
            <a:ext cx="5626720" cy="623454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8303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2DABD7E-8555-4CFC-89F4-334E5078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014" y="595117"/>
            <a:ext cx="4282314" cy="306248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AEA3BBA-0D56-447C-A01F-858A11A338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0616" y="595115"/>
            <a:ext cx="3044368" cy="566776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4951198-41C1-4164-8321-87121C0BB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014" y="3824545"/>
            <a:ext cx="2910417" cy="243833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3F33FC7-C5D9-41DF-ADE0-A8DFD6AF27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1797" y="3824544"/>
            <a:ext cx="4134453" cy="243833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837BA90-97AA-49EC-B848-7DC1B429A6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3695" y="595117"/>
            <a:ext cx="2762556" cy="306248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00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C40FC5B1-4337-43F3-9A24-F1BB686333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61536"/>
            <a:ext cx="6716994" cy="3189778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833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37783" y="825499"/>
            <a:ext cx="3991451" cy="335277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872 w 10000"/>
              <a:gd name="connsiteY1" fmla="*/ 3423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129"/>
              <a:gd name="connsiteY0" fmla="*/ 0 h 10000"/>
              <a:gd name="connsiteX1" fmla="*/ 8872 w 10129"/>
              <a:gd name="connsiteY1" fmla="*/ 3423 h 10000"/>
              <a:gd name="connsiteX2" fmla="*/ 10129 w 10129"/>
              <a:gd name="connsiteY2" fmla="*/ 8859 h 10000"/>
              <a:gd name="connsiteX3" fmla="*/ 0 w 10129"/>
              <a:gd name="connsiteY3" fmla="*/ 10000 h 10000"/>
              <a:gd name="connsiteX4" fmla="*/ 0 w 10129"/>
              <a:gd name="connsiteY4" fmla="*/ 0 h 10000"/>
              <a:gd name="connsiteX0" fmla="*/ 0 w 10129"/>
              <a:gd name="connsiteY0" fmla="*/ 0 h 8859"/>
              <a:gd name="connsiteX1" fmla="*/ 8872 w 10129"/>
              <a:gd name="connsiteY1" fmla="*/ 3423 h 8859"/>
              <a:gd name="connsiteX2" fmla="*/ 10129 w 10129"/>
              <a:gd name="connsiteY2" fmla="*/ 8859 h 8859"/>
              <a:gd name="connsiteX3" fmla="*/ 580 w 10129"/>
              <a:gd name="connsiteY3" fmla="*/ 7953 h 8859"/>
              <a:gd name="connsiteX4" fmla="*/ 0 w 10129"/>
              <a:gd name="connsiteY4" fmla="*/ 0 h 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" h="8859">
                <a:moveTo>
                  <a:pt x="0" y="0"/>
                </a:moveTo>
                <a:lnTo>
                  <a:pt x="8872" y="3423"/>
                </a:lnTo>
                <a:lnTo>
                  <a:pt x="10129" y="8859"/>
                </a:lnTo>
                <a:lnTo>
                  <a:pt x="580" y="7953"/>
                </a:lnTo>
                <a:cubicBezTo>
                  <a:pt x="387" y="5302"/>
                  <a:pt x="193" y="2651"/>
                  <a:pt x="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618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59AAD83-9778-4F0E-81CC-B6E0B3F780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60926" y="2147213"/>
            <a:ext cx="4331074" cy="471078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89CCE-18B0-4CED-AB6A-EC457CE164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8885" y="311727"/>
            <a:ext cx="2508616" cy="484447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0734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243837" y="1170432"/>
            <a:ext cx="1170432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1" y="195074"/>
            <a:ext cx="11704319" cy="737297"/>
          </a:xfrm>
        </p:spPr>
        <p:txBody>
          <a:bodyPr>
            <a:noAutofit/>
          </a:bodyPr>
          <a:lstStyle>
            <a:lvl1pPr>
              <a:defRPr sz="3200" baseline="0">
                <a:solidFill>
                  <a:srgbClr val="E20074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4914" y="6584882"/>
            <a:ext cx="1038577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D2B7D-EF97-994E-8D9B-ACCBF56FC173}"/>
              </a:ext>
            </a:extLst>
          </p:cNvPr>
          <p:cNvSpPr txBox="1">
            <a:spLocks/>
          </p:cNvSpPr>
          <p:nvPr userDrawn="1"/>
        </p:nvSpPr>
        <p:spPr>
          <a:xfrm>
            <a:off x="7501045" y="6594260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6656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3840" y="1170432"/>
            <a:ext cx="573024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230112" y="1170432"/>
            <a:ext cx="573024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3840" y="195074"/>
            <a:ext cx="11716512" cy="737297"/>
          </a:xfrm>
        </p:spPr>
        <p:txBody>
          <a:bodyPr>
            <a:noAutofit/>
          </a:bodyPr>
          <a:lstStyle>
            <a:lvl1pPr>
              <a:defRPr sz="3200" baseline="0">
                <a:solidFill>
                  <a:srgbClr val="E20074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6FCFD8-FE16-3149-A9AA-9C2713F0F13B}"/>
              </a:ext>
            </a:extLst>
          </p:cNvPr>
          <p:cNvSpPr txBox="1">
            <a:spLocks/>
          </p:cNvSpPr>
          <p:nvPr userDrawn="1"/>
        </p:nvSpPr>
        <p:spPr>
          <a:xfrm>
            <a:off x="7501045" y="6594260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293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20EC0D-69D2-8F4B-8843-C2E18150249D}"/>
              </a:ext>
            </a:extLst>
          </p:cNvPr>
          <p:cNvSpPr/>
          <p:nvPr userDrawn="1"/>
        </p:nvSpPr>
        <p:spPr>
          <a:xfrm>
            <a:off x="0" y="0"/>
            <a:ext cx="12192000" cy="1170432"/>
          </a:xfrm>
          <a:prstGeom prst="rect">
            <a:avLst/>
          </a:prstGeom>
          <a:solidFill>
            <a:srgbClr val="687A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243837" y="1365506"/>
            <a:ext cx="11704320" cy="49865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1" y="195074"/>
            <a:ext cx="11704319" cy="737297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4914" y="6584882"/>
            <a:ext cx="1038577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D2B7D-EF97-994E-8D9B-ACCBF56FC173}"/>
              </a:ext>
            </a:extLst>
          </p:cNvPr>
          <p:cNvSpPr txBox="1">
            <a:spLocks/>
          </p:cNvSpPr>
          <p:nvPr userDrawn="1"/>
        </p:nvSpPr>
        <p:spPr>
          <a:xfrm>
            <a:off x="7501045" y="6594260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5533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59D3BA-3FF1-9C42-8A28-0D281A8ACDB3}"/>
              </a:ext>
            </a:extLst>
          </p:cNvPr>
          <p:cNvSpPr/>
          <p:nvPr userDrawn="1"/>
        </p:nvSpPr>
        <p:spPr>
          <a:xfrm>
            <a:off x="0" y="0"/>
            <a:ext cx="12192000" cy="1170432"/>
          </a:xfrm>
          <a:prstGeom prst="rect">
            <a:avLst/>
          </a:prstGeom>
          <a:solidFill>
            <a:srgbClr val="687A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3840" y="1365504"/>
            <a:ext cx="5730240" cy="4986528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230112" y="1365504"/>
            <a:ext cx="5730240" cy="49865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3840" y="195074"/>
            <a:ext cx="11716512" cy="737297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216096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Body Slides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7642D-3FF8-8446-979B-3CFD2079D2F1}"/>
              </a:ext>
            </a:extLst>
          </p:cNvPr>
          <p:cNvSpPr/>
          <p:nvPr userDrawn="1"/>
        </p:nvSpPr>
        <p:spPr>
          <a:xfrm>
            <a:off x="6076231" y="0"/>
            <a:ext cx="6115771" cy="6858000"/>
          </a:xfrm>
          <a:prstGeom prst="rect">
            <a:avLst/>
          </a:prstGeom>
          <a:solidFill>
            <a:srgbClr val="687A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3840" y="1170432"/>
            <a:ext cx="5730240" cy="5181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230112" y="1170432"/>
            <a:ext cx="5730240" cy="51816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3840" y="195074"/>
            <a:ext cx="5730240" cy="737297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3F8D96-C394-6A4F-AE0C-642691F638BD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0"/>
            <a:ext cx="621439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E477E-43C2-724F-BB68-8FC17A64237A}"/>
              </a:ext>
            </a:extLst>
          </p:cNvPr>
          <p:cNvSpPr/>
          <p:nvPr userDrawn="1"/>
        </p:nvSpPr>
        <p:spPr>
          <a:xfrm>
            <a:off x="11395605" y="6689969"/>
            <a:ext cx="69768" cy="555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4905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6C4BEC-36F3-6A45-BDDC-DC86677EA31C}"/>
              </a:ext>
            </a:extLst>
          </p:cNvPr>
          <p:cNvSpPr/>
          <p:nvPr userDrawn="1"/>
        </p:nvSpPr>
        <p:spPr>
          <a:xfrm>
            <a:off x="3" y="0"/>
            <a:ext cx="4428484" cy="6858000"/>
          </a:xfrm>
          <a:prstGeom prst="rect">
            <a:avLst/>
          </a:prstGeom>
          <a:solidFill>
            <a:srgbClr val="687A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E045E2-3B07-1643-A7AC-58D4E63A2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79088"/>
            <a:ext cx="4324456" cy="2101574"/>
          </a:xfrm>
        </p:spPr>
        <p:txBody>
          <a:bodyPr wrap="square" lIns="73152">
            <a:spAutoFit/>
          </a:bodyPr>
          <a:lstStyle>
            <a:lvl1pPr algn="ctr">
              <a:lnSpc>
                <a:spcPct val="6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4886555" y="195074"/>
            <a:ext cx="7085991" cy="625370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B1F790D-63F8-C04B-B906-A18E76123E94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0"/>
            <a:ext cx="621439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D1A61-53D8-3244-B7AC-6BD05DC01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7" y="6619681"/>
            <a:ext cx="1115215" cy="1375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C42F9-6519-D944-8374-792EB9B58311}"/>
              </a:ext>
            </a:extLst>
          </p:cNvPr>
          <p:cNvSpPr/>
          <p:nvPr userDrawn="1"/>
        </p:nvSpPr>
        <p:spPr>
          <a:xfrm>
            <a:off x="11395606" y="6686120"/>
            <a:ext cx="68316" cy="53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5575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- Body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243841" y="495632"/>
            <a:ext cx="7357607" cy="586435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C704C-D3E9-A14A-8E88-7E96CD00A0F4}"/>
              </a:ext>
            </a:extLst>
          </p:cNvPr>
          <p:cNvSpPr/>
          <p:nvPr userDrawn="1"/>
        </p:nvSpPr>
        <p:spPr>
          <a:xfrm>
            <a:off x="7763518" y="0"/>
            <a:ext cx="4428485" cy="6858000"/>
          </a:xfrm>
          <a:prstGeom prst="rect">
            <a:avLst/>
          </a:prstGeom>
          <a:solidFill>
            <a:srgbClr val="687A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6F8205A-046D-A947-BD09-AA34CD3B2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2141" y="2378213"/>
            <a:ext cx="4359859" cy="2101574"/>
          </a:xfrm>
        </p:spPr>
        <p:txBody>
          <a:bodyPr wrap="square" lIns="73152">
            <a:spAutoFit/>
          </a:bodyPr>
          <a:lstStyle>
            <a:lvl1pPr algn="ctr">
              <a:lnSpc>
                <a:spcPct val="6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53CCF4-9B5E-3449-B850-B21C80A89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0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 dirty="0"/>
              <a:t>T-Mobile Confidential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733290D-ABAA-B644-B8A4-C959C25D6EF5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0"/>
            <a:ext cx="621439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C5D70A-3699-3549-AEAD-0C50EF1EF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1" y="6487696"/>
            <a:ext cx="1367276" cy="370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08B057-A0D2-E143-A661-EFDCA90FEF66}"/>
              </a:ext>
            </a:extLst>
          </p:cNvPr>
          <p:cNvSpPr/>
          <p:nvPr userDrawn="1"/>
        </p:nvSpPr>
        <p:spPr>
          <a:xfrm>
            <a:off x="11395606" y="6686120"/>
            <a:ext cx="68316" cy="53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4364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1 - Cover - Full Image">
    <p:bg>
      <p:bgPr>
        <a:solidFill>
          <a:srgbClr val="326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A9E41-3B25-431F-B1D5-96FCA13D8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4" b="14147"/>
          <a:stretch/>
        </p:blipFill>
        <p:spPr>
          <a:xfrm>
            <a:off x="0" y="7235"/>
            <a:ext cx="12192003" cy="5245945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4239288"/>
            <a:ext cx="12191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bg1"/>
                </a:solidFill>
                <a:latin typeface="Tele-GroteskUlt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B0D7B06-5C62-4D4B-A2AA-D98EDAFA30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522318"/>
            <a:ext cx="12191996" cy="4811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3200" b="0" i="0" kern="1200" dirty="0">
                <a:solidFill>
                  <a:schemeClr val="bg1"/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445818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3 - Section - Image Full">
    <p:bg>
      <p:bgPr>
        <a:solidFill>
          <a:srgbClr val="687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5E0E32-EF6E-4D31-817C-8E9F983C6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982"/>
          <a:stretch/>
        </p:blipFill>
        <p:spPr>
          <a:xfrm>
            <a:off x="1" y="1554480"/>
            <a:ext cx="12191999" cy="530352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8C26154-19DF-C940-A6A6-217580E5A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734" y="453097"/>
            <a:ext cx="10954044" cy="2063551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60000"/>
              </a:lnSpc>
              <a:defRPr sz="10500">
                <a:solidFill>
                  <a:schemeClr val="bg1"/>
                </a:solidFill>
                <a:latin typeface="Tele-GroteskUlt" pitchFamily="2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B80FE-E954-4753-9F9D-D4F7B1B68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223" y="5533620"/>
            <a:ext cx="1463904" cy="12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4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3 - Section - Image Full 2">
    <p:bg>
      <p:bgPr>
        <a:solidFill>
          <a:srgbClr val="687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3D395A-B5B3-4F7A-A876-CD4FAFBA8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91"/>
          <a:stretch/>
        </p:blipFill>
        <p:spPr>
          <a:xfrm>
            <a:off x="0" y="1528711"/>
            <a:ext cx="12192000" cy="532929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5383915-5CF0-5347-A6B3-6BEAC70DF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509" y="314887"/>
            <a:ext cx="10954044" cy="2063551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60000"/>
              </a:lnSpc>
              <a:defRPr sz="10500">
                <a:solidFill>
                  <a:schemeClr val="bg1"/>
                </a:solidFill>
                <a:latin typeface="Tele-GroteskUlt" pitchFamily="2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9217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AE0ECF-2009-469E-99A9-8A2608D03A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4753428 h 6857999"/>
              <a:gd name="connsiteX1" fmla="*/ 12192000 w 12192000"/>
              <a:gd name="connsiteY1" fmla="*/ 4753428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2192000 w 12192000"/>
              <a:gd name="connsiteY5" fmla="*/ 0 h 6857999"/>
              <a:gd name="connsiteX6" fmla="*/ 12192000 w 12192000"/>
              <a:gd name="connsiteY6" fmla="*/ 2104571 h 6857999"/>
              <a:gd name="connsiteX7" fmla="*/ 0 w 12192000"/>
              <a:gd name="connsiteY7" fmla="*/ 210457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9">
                <a:moveTo>
                  <a:pt x="0" y="4753428"/>
                </a:moveTo>
                <a:lnTo>
                  <a:pt x="12192000" y="4753428"/>
                </a:lnTo>
                <a:lnTo>
                  <a:pt x="12192000" y="6857999"/>
                </a:lnTo>
                <a:lnTo>
                  <a:pt x="0" y="685799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104571"/>
                </a:lnTo>
                <a:lnTo>
                  <a:pt x="0" y="2104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15147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3 - Section - Image Full 3">
    <p:bg>
      <p:bgPr>
        <a:solidFill>
          <a:srgbClr val="687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3A1A6-595D-4E87-9444-2C0D6ACBB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0870" y="-1"/>
            <a:ext cx="12170979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2881974"/>
            <a:ext cx="12191999" cy="109405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60000"/>
              </a:lnSpc>
              <a:defRPr sz="10500">
                <a:solidFill>
                  <a:schemeClr val="bg1"/>
                </a:solidFill>
                <a:latin typeface="Tele-GroteskUlt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3629DD-C306-0945-B68F-B4CDE140CD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0154" y="4190798"/>
            <a:ext cx="10531693" cy="4811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3200" b="0" i="0" kern="1200" dirty="0">
                <a:solidFill>
                  <a:schemeClr val="bg1"/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SINGLE SUPPORT 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3A4E49-EE74-4794-9547-F55518A7CC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5426397"/>
            <a:ext cx="1618209" cy="13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477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- Closing Slides Magenta">
    <p:bg>
      <p:bgPr>
        <a:solidFill>
          <a:srgbClr val="687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AEF473-162D-4E4A-B151-A64DD5D5236E}"/>
              </a:ext>
            </a:extLst>
          </p:cNvPr>
          <p:cNvSpPr txBox="1"/>
          <p:nvPr userDrawn="1"/>
        </p:nvSpPr>
        <p:spPr>
          <a:xfrm>
            <a:off x="3359514" y="1035546"/>
            <a:ext cx="5472972" cy="4365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100" dirty="0">
                <a:solidFill>
                  <a:schemeClr val="bg1"/>
                </a:solidFill>
                <a:latin typeface="Tele-GroteskUlt" pitchFamily="2" charset="77"/>
                <a:cs typeface="Arial" pitchFamily="34" charset="0"/>
              </a:rPr>
              <a:t>LET’S</a:t>
            </a:r>
          </a:p>
          <a:p>
            <a:pPr algn="ctr">
              <a:lnSpc>
                <a:spcPct val="60000"/>
              </a:lnSpc>
            </a:pPr>
            <a:r>
              <a:rPr lang="en-US" sz="18100" dirty="0">
                <a:solidFill>
                  <a:schemeClr val="bg1"/>
                </a:solidFill>
                <a:latin typeface="Tele-GroteskUlt" pitchFamily="2" charset="77"/>
                <a:cs typeface="Arial" pitchFamily="34" charset="0"/>
              </a:rPr>
              <a:t>TALK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A5847-0359-473F-AD3C-2D3CF361F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5253" y="5235447"/>
            <a:ext cx="1751279" cy="14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72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- Closing Slides AYWU">
    <p:bg>
      <p:bgPr>
        <a:solidFill>
          <a:srgbClr val="687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116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D400-FEA6-43A2-857C-0CE6A43F9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6D80E-ECFC-42BC-921B-1BBA3DA53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B8531-BD10-40DC-9CD5-9667CD98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6F108-B3C2-47BF-8A2A-97D3FEFB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A801-C15F-40B3-91DA-38C341EC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246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4AE7-3A4C-4B3C-B49C-3FDC07C8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36F1A-234D-43CF-AE64-88B402E76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33717-2D53-4DF1-AE53-BA916850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63907-1BC6-4B18-AE72-42A15F47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50B09-8A75-4A9F-B0E5-7654CFDA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271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2F15-D0AF-4DD0-8F4B-26D9E3B0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39D6F-05A3-4171-8AFD-60BA89072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6EDE5-30DA-405D-B6C6-CF0A644D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3B446-F2F9-4A4E-9365-D2D1E407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AD22D-4DAE-4467-A26F-5D80644E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39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F8273-5782-47EC-9E8D-2DD2FC0A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493-13A5-4EF0-B4D3-7CADBB39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DF898-02E7-4E15-92CA-72AFC4126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0C8E2-B2BD-4DE7-AAAC-FEE63EB7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79D08-7775-4A7C-A0EB-EF434464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F4CFC-0159-4808-A8D4-C5FDB559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46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1C91-BD9B-4B0E-93AE-606DADED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A6997-B54E-4935-8278-3CFF2D617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8AA27-F6E7-4637-B906-12D48F364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D5439-A542-4BBC-8340-7EF9731F1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F388B-2784-45E9-8891-CD0DE07A9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A456EE-8682-404D-B902-47F2FAE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E65D0-9565-4696-9310-CAAE226B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68756-CACA-4E1A-BACF-4C00B467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8FBC-7641-4DE6-9F3C-9CAE8B42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C93F9-F92B-45D5-A0CC-06917CD5D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8E9F0-F690-4D7E-BD5E-DEA9E242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5C320-6A22-471B-ABA3-A999344F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21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B8641-300A-401D-839F-8CAA97D5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7108F-D109-48DC-A3D0-05FED33D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B2892-3E60-4D70-9749-2B79C760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D5B08-1FE4-4366-8FCC-7C97DBC94C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86132" y="1219200"/>
            <a:ext cx="5052867" cy="56388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9427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F672-C319-4928-B8FF-24C5BC52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02350-68FE-48CC-BB31-6882B6D20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AED6D-E642-4F21-9AE1-1687839F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8A591-3694-42C8-B381-DFAFFCB8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D93F0-70DB-441E-8806-64D99569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FA26C-B6CE-4595-BB48-5C06EDB4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9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64B25-1016-4143-BF0A-5E6A1F31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D82A9-732A-4FE3-BE7D-AEEB89F0D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AC09C-EC9E-49F5-82F5-8808B6A34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50EF3-A063-4977-BF8C-840AA04F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42127-CD24-4895-AE1D-50C3E41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88F34-ABCA-4121-A545-0C1251A2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29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1AC6-3C01-4A96-873D-AA83E769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7E1F5-3A3D-40FF-AE98-06E29B004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7DF8A-5A71-4FBD-817E-D669DC2B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8E69D-1E15-4E3A-8D83-8E7437ED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1EFC-8836-40AB-B16C-765F6F77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72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FBE5E-2029-44A6-A610-BBBB11F64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14141-45FA-479D-8C37-F1E7E2224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7499C-A2B0-4FA0-AEE1-F6727B56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3C41-9A48-4D0A-8392-58E95505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C147A-4158-4686-9E05-F4A61AD6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089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37783" y="825499"/>
            <a:ext cx="3991451" cy="335277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872 w 10000"/>
              <a:gd name="connsiteY1" fmla="*/ 3423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129"/>
              <a:gd name="connsiteY0" fmla="*/ 0 h 10000"/>
              <a:gd name="connsiteX1" fmla="*/ 8872 w 10129"/>
              <a:gd name="connsiteY1" fmla="*/ 3423 h 10000"/>
              <a:gd name="connsiteX2" fmla="*/ 10129 w 10129"/>
              <a:gd name="connsiteY2" fmla="*/ 8859 h 10000"/>
              <a:gd name="connsiteX3" fmla="*/ 0 w 10129"/>
              <a:gd name="connsiteY3" fmla="*/ 10000 h 10000"/>
              <a:gd name="connsiteX4" fmla="*/ 0 w 10129"/>
              <a:gd name="connsiteY4" fmla="*/ 0 h 10000"/>
              <a:gd name="connsiteX0" fmla="*/ 0 w 10129"/>
              <a:gd name="connsiteY0" fmla="*/ 0 h 8859"/>
              <a:gd name="connsiteX1" fmla="*/ 8872 w 10129"/>
              <a:gd name="connsiteY1" fmla="*/ 3423 h 8859"/>
              <a:gd name="connsiteX2" fmla="*/ 10129 w 10129"/>
              <a:gd name="connsiteY2" fmla="*/ 8859 h 8859"/>
              <a:gd name="connsiteX3" fmla="*/ 580 w 10129"/>
              <a:gd name="connsiteY3" fmla="*/ 7953 h 8859"/>
              <a:gd name="connsiteX4" fmla="*/ 0 w 10129"/>
              <a:gd name="connsiteY4" fmla="*/ 0 h 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" h="8859">
                <a:moveTo>
                  <a:pt x="0" y="0"/>
                </a:moveTo>
                <a:lnTo>
                  <a:pt x="8872" y="3423"/>
                </a:lnTo>
                <a:lnTo>
                  <a:pt x="10129" y="8859"/>
                </a:lnTo>
                <a:lnTo>
                  <a:pt x="580" y="7953"/>
                </a:lnTo>
                <a:cubicBezTo>
                  <a:pt x="387" y="5302"/>
                  <a:pt x="193" y="2651"/>
                  <a:pt x="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5736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FA73-7ECA-4005-AD1B-1BF3B5D3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BF4D1-2CAA-412C-AE37-27A172B12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0A86D-4C08-4EED-83A8-A59FDC1D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85A8-5F40-4FEA-8291-48D9ADEB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621B8-4EA3-45E0-9C34-6473B1B9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86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E4DE-9E2D-423B-9BE6-974ED6CB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0A992-A1F2-4E95-BF0F-E2035F18B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66E3C-0665-42DC-B6A4-C3DC32D4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2F5BD-7D07-4CEB-9638-B3251F77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8D3BA-8701-4432-9456-954F9AA0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83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B157-CDE0-4EDE-A8A9-2DE7A432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9BD1F-1FC1-4ECA-9524-AE76C5B37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8E77-7D41-49D7-908C-327A82C9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7B26-D918-474F-AB78-DC32D3A00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905A3-13DF-4028-87F0-619B1D43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05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3AC2-26C2-45A4-8A5E-7D7C4A76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60A1F-A0D5-4A71-AD84-AF3409C2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311F3-1E73-44D1-ABA0-BAB399A35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4DB8B-D19B-4EBA-A2B5-DF8C01DA5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F9576-877C-4474-85DB-3B6E9CFB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F1AE5-7561-4E39-A022-3A7A7D01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66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7C30-58B0-4CCB-82F5-E0136745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EFBE2-7D33-4B9F-B33D-56B0A994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DA031-0425-40CC-A5CC-253A1A39A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DD2A8-6CC2-4E8D-B169-09F571DE0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B8861-9927-4DB6-B946-34EDAD0DF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833FF-9D5B-441A-BC04-D154057F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358DB-26A6-46B2-9F62-4782023B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AD1396-DE23-4870-A598-42237751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9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82451-0FE2-4891-AE41-84D1E406F9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8825" y="-1"/>
            <a:ext cx="9834350" cy="411907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22522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3B86-9C84-4DFB-A788-A9EF9C21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78F32-A764-472F-A80F-5DA6FEAF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499D-1B1B-4BEA-BDAA-4011DB7E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16AC4-3E4B-48B2-8C81-93C1A8A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6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4C523-41E1-40F6-AFB5-47045BDB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064CA-97CF-4AD2-8CED-3B01F091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9A237-224E-4726-B74E-EF4653B7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892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93EC-D625-449F-B599-A56680A1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73125-5595-400B-905B-0F0CA4D0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8F364-2658-4C69-9D42-38C84B90D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159B-F357-48DC-AD8D-4FDDB9E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4979C-2927-4EB3-9015-A0B74A6D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45E3B-0DCD-497A-A75E-6379E9E0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54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865E-97BF-4EE4-8693-42F26593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AEB4CD-1295-46A5-9412-052836144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8E7DA-97C1-49F1-BCAF-B77D1900D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9B306-8602-4940-B0A5-F1D86F91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25511-C7D2-4AF5-91AA-EF82BC99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B55CF-2D60-4907-A19B-FC5D8121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3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B9470-22DC-43D9-BD83-4779193A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9BCDF-83FD-46DC-93C5-D78CFE758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82276-0BA9-4B4D-B103-DA7D0B0E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78981-76BA-426B-BA2F-C2FA1D70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29248-6DCA-4752-8226-DD10019B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760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E4493-66E0-4E30-A018-8EF07558E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8C5F4-24F8-48E1-9717-A69EEFE1D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0F6E-048D-483F-B573-C719E916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13A05-AC4F-4C3B-B3DE-6D1D00DA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6F4B5-71AD-4EAC-B43E-01F0026F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345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000BEF2-4BFE-4D79-B3A2-9F4C8CC4B7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8373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37783" y="825499"/>
            <a:ext cx="3991451" cy="335277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872 w 10000"/>
              <a:gd name="connsiteY1" fmla="*/ 3423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129"/>
              <a:gd name="connsiteY0" fmla="*/ 0 h 10000"/>
              <a:gd name="connsiteX1" fmla="*/ 8872 w 10129"/>
              <a:gd name="connsiteY1" fmla="*/ 3423 h 10000"/>
              <a:gd name="connsiteX2" fmla="*/ 10129 w 10129"/>
              <a:gd name="connsiteY2" fmla="*/ 8859 h 10000"/>
              <a:gd name="connsiteX3" fmla="*/ 0 w 10129"/>
              <a:gd name="connsiteY3" fmla="*/ 10000 h 10000"/>
              <a:gd name="connsiteX4" fmla="*/ 0 w 10129"/>
              <a:gd name="connsiteY4" fmla="*/ 0 h 10000"/>
              <a:gd name="connsiteX0" fmla="*/ 0 w 10129"/>
              <a:gd name="connsiteY0" fmla="*/ 0 h 8859"/>
              <a:gd name="connsiteX1" fmla="*/ 8872 w 10129"/>
              <a:gd name="connsiteY1" fmla="*/ 3423 h 8859"/>
              <a:gd name="connsiteX2" fmla="*/ 10129 w 10129"/>
              <a:gd name="connsiteY2" fmla="*/ 8859 h 8859"/>
              <a:gd name="connsiteX3" fmla="*/ 580 w 10129"/>
              <a:gd name="connsiteY3" fmla="*/ 7953 h 8859"/>
              <a:gd name="connsiteX4" fmla="*/ 0 w 10129"/>
              <a:gd name="connsiteY4" fmla="*/ 0 h 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" h="8859">
                <a:moveTo>
                  <a:pt x="0" y="0"/>
                </a:moveTo>
                <a:lnTo>
                  <a:pt x="8872" y="3423"/>
                </a:lnTo>
                <a:lnTo>
                  <a:pt x="10129" y="8859"/>
                </a:lnTo>
                <a:lnTo>
                  <a:pt x="580" y="7953"/>
                </a:lnTo>
                <a:cubicBezTo>
                  <a:pt x="387" y="5302"/>
                  <a:pt x="193" y="2651"/>
                  <a:pt x="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064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DBB5769-DB74-4804-B09A-C92CD0944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8955" y="854120"/>
            <a:ext cx="3703216" cy="514975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689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1" y="200338"/>
            <a:ext cx="11766772" cy="737297"/>
          </a:xfrm>
          <a:prstGeom prst="rect">
            <a:avLst/>
          </a:prstGeom>
        </p:spPr>
        <p:txBody>
          <a:bodyPr vert="horz" lIns="68681" tIns="34340" rIns="68681" bIns="34340" rtlCol="0" anchor="ctr">
            <a:normAutofit/>
          </a:bodyPr>
          <a:lstStyle/>
          <a:p>
            <a:r>
              <a:rPr lang="en-US" dirty="0"/>
              <a:t>Body – No Image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" y="1168100"/>
            <a:ext cx="11766771" cy="5178272"/>
          </a:xfrm>
          <a:prstGeom prst="rect">
            <a:avLst/>
          </a:prstGeom>
        </p:spPr>
        <p:txBody>
          <a:bodyPr vert="horz" lIns="68681" tIns="34340" rIns="68681" bIns="343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Forth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61AF82-B2CD-DC4C-882F-DF7021C9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1045" y="6594260"/>
            <a:ext cx="3860800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-GroteskHal" pitchFamily="2" charset="0"/>
                <a:cs typeface="Tele-GroteskHal" pitchFamily="2" charset="0"/>
              </a:defRPr>
            </a:lvl1pPr>
          </a:lstStyle>
          <a:p>
            <a:r>
              <a:rPr lang="en-US" dirty="0"/>
              <a:t>T-Mobile Confidential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763E8-FA2B-9141-8ABC-5B7B38C2C35E}"/>
              </a:ext>
            </a:extLst>
          </p:cNvPr>
          <p:cNvSpPr txBox="1">
            <a:spLocks/>
          </p:cNvSpPr>
          <p:nvPr userDrawn="1"/>
        </p:nvSpPr>
        <p:spPr>
          <a:xfrm>
            <a:off x="11538671" y="6594260"/>
            <a:ext cx="621439" cy="202143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42086-C72C-8846-9D56-3DE058EDB806}"/>
              </a:ext>
            </a:extLst>
          </p:cNvPr>
          <p:cNvSpPr/>
          <p:nvPr userDrawn="1"/>
        </p:nvSpPr>
        <p:spPr>
          <a:xfrm>
            <a:off x="11395606" y="6686120"/>
            <a:ext cx="68316" cy="53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4C55F-7178-4545-B1D4-A73969830F2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6253" y="5364944"/>
            <a:ext cx="1640380" cy="13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sldNum="0" hdr="0" dt="0"/>
  <p:txStyles>
    <p:titleStyle>
      <a:lvl1pPr algn="l" defTabSz="343403" rtl="0" eaLnBrk="1" latinLnBrk="0" hangingPunct="1">
        <a:spcBef>
          <a:spcPct val="0"/>
        </a:spcBef>
        <a:buNone/>
        <a:defRPr sz="3200" b="0" i="0" kern="1200">
          <a:solidFill>
            <a:schemeClr val="tx1">
              <a:lumMod val="50000"/>
              <a:lumOff val="50000"/>
            </a:schemeClr>
          </a:solidFill>
          <a:latin typeface="Tele-GroteskUlt" pitchFamily="2" charset="0"/>
          <a:ea typeface="+mj-ea"/>
          <a:cs typeface="Tele-GroteskUlt" pitchFamily="2" charset="0"/>
        </a:defRPr>
      </a:lvl1pPr>
    </p:titleStyle>
    <p:bodyStyle>
      <a:lvl1pPr marL="257552" indent="-257552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b="0" i="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8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5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BCBDE-9B7E-4A5E-B1A0-A43A46CB9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22B61-ADDD-4643-8964-3A70DD8E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86C4A-D1A6-45C1-80BE-84AD1B7F0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D92F-EADE-4E0A-B837-0F4B42E61D8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CD95B-F0A1-48D2-81B1-397AA6095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414EA-3A0D-4624-8327-57FA4E5EF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9A21B-A759-4797-B550-1DC4C70E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F37E0D-6385-4B9C-B81D-B88CAEE1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CF1DB-8523-42EF-988D-DC0D03EA5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5BC8E-63B9-4B81-BA40-FFBC2EF90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DC1B7-07B3-4BA5-AC20-A6D32BCA8E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B44BE-432D-4F27-A018-68E589EBA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B6965-4BEE-48CE-805C-372B7C147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700CD-CA8D-42B6-8500-0EF95C49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1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194B5FD-9DDE-408B-9A8A-247C49589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" r="-579" b="21158"/>
          <a:stretch/>
        </p:blipFill>
        <p:spPr>
          <a:xfrm>
            <a:off x="1" y="0"/>
            <a:ext cx="12270376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207E3-0189-445F-80D0-DFF1B20AE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3" y="187742"/>
            <a:ext cx="1673146" cy="85879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94AE7B9-9640-4E08-BFAC-1FD30C7AE5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22919"/>
          <a:stretch/>
        </p:blipFill>
        <p:spPr>
          <a:xfrm>
            <a:off x="1465031" y="253353"/>
            <a:ext cx="4875636" cy="727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2BAC6-7B5C-4EFB-8213-C2FBF59884D9}"/>
              </a:ext>
            </a:extLst>
          </p:cNvPr>
          <p:cNvSpPr txBox="1"/>
          <p:nvPr/>
        </p:nvSpPr>
        <p:spPr>
          <a:xfrm>
            <a:off x="0" y="5150838"/>
            <a:ext cx="12191998" cy="1646605"/>
          </a:xfrm>
          <a:prstGeom prst="rect">
            <a:avLst/>
          </a:prstGeom>
          <a:solidFill>
            <a:srgbClr val="264D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boto" panose="02000000000000000000"/>
              </a:rPr>
              <a:t>PINELOCH SUN BEACH CLUB</a:t>
            </a:r>
            <a:br>
              <a:rPr lang="en-US" dirty="0">
                <a:solidFill>
                  <a:schemeClr val="bg1"/>
                </a:solidFill>
                <a:latin typeface="Roboto" panose="02000000000000000000"/>
              </a:rPr>
            </a:br>
            <a:r>
              <a:rPr lang="en-US" sz="3500" dirty="0">
                <a:solidFill>
                  <a:schemeClr val="bg1"/>
                </a:solidFill>
                <a:latin typeface="Roboto" panose="02000000000000000000"/>
              </a:rPr>
              <a:t>Quarterly HOA Meeting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/>
              </a:rPr>
              <a:t>January 23, 2021</a:t>
            </a:r>
          </a:p>
          <a:p>
            <a:pPr algn="ctr"/>
            <a:endParaRPr lang="en-US" sz="800" dirty="0">
              <a:solidFill>
                <a:schemeClr val="bg1"/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97556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2852685"/>
            <a:ext cx="614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ROADS AND MAINTENANCE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-1" y="341242"/>
            <a:ext cx="12192000" cy="1084591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200572" y="770333"/>
            <a:ext cx="7140467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ROADS &amp; MAINTENANCE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E64E1B36-6D6A-41D9-8831-596E991EA6C9}"/>
              </a:ext>
            </a:extLst>
          </p:cNvPr>
          <p:cNvSpPr txBox="1"/>
          <p:nvPr/>
        </p:nvSpPr>
        <p:spPr>
          <a:xfrm>
            <a:off x="638453" y="1761940"/>
            <a:ext cx="1150203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ROADS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During the snow….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Continue to groom per schedule OR based on need per weather conditions.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Continue to plow Tom Write road, PLS entrance and parking lots per weather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  <a:p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After the snow….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Assess and prioritize reclaimed asphalt application; order reclaimed asphalt per need.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Prepare for the spring road work and subsequent dust abatement.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Resolve Tom Write gate situation.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  <a:p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Ongoing equipment repairs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New plow for the PLS truck will be installed as soon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Skid steer snowblower attachment received and working well.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Skid steer chipper attachment arrived and will be ready for service entering Spring.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388F4-B60B-4589-845C-C9C64C0FE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96" y="106564"/>
            <a:ext cx="1602377" cy="19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7741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-1" y="341242"/>
            <a:ext cx="12192000" cy="1084591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200572" y="770333"/>
            <a:ext cx="7140467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ROADS &amp; MAINTENANCE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E64E1B36-6D6A-41D9-8831-596E991EA6C9}"/>
              </a:ext>
            </a:extLst>
          </p:cNvPr>
          <p:cNvSpPr txBox="1"/>
          <p:nvPr/>
        </p:nvSpPr>
        <p:spPr>
          <a:xfrm>
            <a:off x="200572" y="1684666"/>
            <a:ext cx="11502031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264D74"/>
                </a:solidFill>
                <a:latin typeface="Roboto" panose="02000000000000000000"/>
              </a:rPr>
              <a:t>ROAD WORK, KUDOS, IMPROVEMENT OPPORTUNITIES &amp; ISSUES</a:t>
            </a:r>
          </a:p>
          <a:p>
            <a:endParaRPr lang="en-US" sz="2400" b="1" u="sng" dirty="0">
              <a:solidFill>
                <a:srgbClr val="264D74"/>
              </a:solidFill>
              <a:latin typeface="Roboto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Work done to Division 3 Ditches over the summer has been a success mitigating historical flooding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Clean up and maintain entrance to home at the Tom Write road gate.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Research/Identify safety enhancements related to Division 1 &amp; 2 ditches and road junctions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Locate and repair leaks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Research improvements for Camp Chaos Parking lot and Tom Write road drainage and mud issue.</a:t>
            </a:r>
          </a:p>
          <a:p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  <a:p>
            <a:endParaRPr lang="en-US" sz="2000" u="sng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3148474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FIREWISE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4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WATER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4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2845163" y="977697"/>
            <a:ext cx="5589661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WATER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74ED2-4C7A-4360-8B84-378699E85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32350"/>
            <a:ext cx="12191999" cy="7801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56DA29-FF20-47B4-8908-BCC2E93C2713}"/>
              </a:ext>
            </a:extLst>
          </p:cNvPr>
          <p:cNvSpPr/>
          <p:nvPr/>
        </p:nvSpPr>
        <p:spPr>
          <a:xfrm>
            <a:off x="1959428" y="2031434"/>
            <a:ext cx="8647611" cy="3454966"/>
          </a:xfrm>
          <a:prstGeom prst="rect">
            <a:avLst/>
          </a:prstGeom>
          <a:solidFill>
            <a:srgbClr val="264D7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227013"/>
            <a:r>
              <a:rPr lang="en-US" sz="2400" dirty="0">
                <a:solidFill>
                  <a:schemeClr val="bg1"/>
                </a:solidFill>
                <a:latin typeface="Roboto" panose="02000000000000000000"/>
              </a:rPr>
              <a:t>1. Water losses....occurrences and repairs</a:t>
            </a:r>
          </a:p>
          <a:p>
            <a:pPr marL="514350" indent="-227013"/>
            <a:r>
              <a:rPr lang="en-US" sz="2400" dirty="0">
                <a:solidFill>
                  <a:schemeClr val="bg1"/>
                </a:solidFill>
                <a:latin typeface="Roboto" panose="02000000000000000000"/>
              </a:rPr>
              <a:t>2. Required maintenance performed</a:t>
            </a:r>
          </a:p>
          <a:p>
            <a:pPr marL="514350" indent="-227013"/>
            <a:r>
              <a:rPr lang="en-US" sz="2400" dirty="0">
                <a:solidFill>
                  <a:schemeClr val="bg1"/>
                </a:solidFill>
                <a:latin typeface="Roboto" panose="02000000000000000000"/>
              </a:rPr>
              <a:t>3. Water issues related to cold weather conditions</a:t>
            </a:r>
          </a:p>
          <a:p>
            <a:pPr marL="514350" indent="-227013"/>
            <a:r>
              <a:rPr lang="en-US" sz="2400" dirty="0">
                <a:solidFill>
                  <a:schemeClr val="bg1"/>
                </a:solidFill>
                <a:latin typeface="Roboto" panose="02000000000000000000"/>
              </a:rPr>
              <a:t>4. Status of engineering study</a:t>
            </a:r>
          </a:p>
          <a:p>
            <a:pPr algn="ctr"/>
            <a:endParaRPr lang="id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B670A-CF11-4BEC-BA58-D89B654C49BE}"/>
              </a:ext>
            </a:extLst>
          </p:cNvPr>
          <p:cNvSpPr/>
          <p:nvPr/>
        </p:nvSpPr>
        <p:spPr>
          <a:xfrm>
            <a:off x="-1" y="-9848"/>
            <a:ext cx="12192000" cy="1242198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WATER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858947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ARCHITECTURE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7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CE690-0781-4C20-93DC-F4EE386A74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9"/>
            <a:ext cx="12192000" cy="6833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4F7734-0236-43BF-AD08-5CA2E1FA54C4}"/>
              </a:ext>
            </a:extLst>
          </p:cNvPr>
          <p:cNvSpPr/>
          <p:nvPr/>
        </p:nvSpPr>
        <p:spPr>
          <a:xfrm>
            <a:off x="0" y="2619373"/>
            <a:ext cx="12192000" cy="2666729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85043-9C47-4395-BA03-EBE6B129CF96}"/>
              </a:ext>
            </a:extLst>
          </p:cNvPr>
          <p:cNvSpPr txBox="1"/>
          <p:nvPr/>
        </p:nvSpPr>
        <p:spPr>
          <a:xfrm>
            <a:off x="437330" y="3293290"/>
            <a:ext cx="116259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Roboto"/>
              </a:rPr>
              <a:t>No architectural requests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Roboto"/>
              </a:rPr>
              <a:t>2 tree removal requests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29D914-F066-4C6B-87E6-95EAC96BC1D6}"/>
              </a:ext>
            </a:extLst>
          </p:cNvPr>
          <p:cNvSpPr/>
          <p:nvPr/>
        </p:nvSpPr>
        <p:spPr>
          <a:xfrm>
            <a:off x="0" y="504431"/>
            <a:ext cx="12192000" cy="1207411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ARCHITECTURE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5414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COMMUNICATION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0" y="281676"/>
            <a:ext cx="12192000" cy="1043383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148962" y="663962"/>
            <a:ext cx="8048084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COMMUNICATIONS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E64E1B36-6D6A-41D9-8831-596E991EA6C9}"/>
              </a:ext>
            </a:extLst>
          </p:cNvPr>
          <p:cNvSpPr txBox="1"/>
          <p:nvPr/>
        </p:nvSpPr>
        <p:spPr>
          <a:xfrm>
            <a:off x="148962" y="1396881"/>
            <a:ext cx="11894075" cy="545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buClr>
                <a:srgbClr val="264D74"/>
              </a:buClr>
            </a:pP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CONNECTING OUR MEMBERS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Roboto" panose="02000000000000000000"/>
              </a:rPr>
              <a:t>. We use various tools to inform &amp; connect our members through their preferred method of communication – letters, email, Facebook, notices in Lodge, etc.</a:t>
            </a:r>
            <a:endParaRPr lang="en-US" b="1" dirty="0">
              <a:solidFill>
                <a:srgbClr val="264D74"/>
              </a:solidFill>
              <a:latin typeface="Roboto" panose="02000000000000000000"/>
            </a:endParaRPr>
          </a:p>
          <a:p>
            <a:pPr marL="742928" lvl="1" indent="-285750">
              <a:lnSpc>
                <a:spcPct val="130000"/>
              </a:lnSpc>
              <a:buClr>
                <a:srgbClr val="264D74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FACEBOOK PAGE.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PLS Private Members Group has ~370 members. This is the best way to get quick information and reach out to the community. </a:t>
            </a:r>
          </a:p>
          <a:p>
            <a:pPr marL="742928" lvl="1" indent="-285750">
              <a:lnSpc>
                <a:spcPct val="130000"/>
              </a:lnSpc>
              <a:buClr>
                <a:srgbClr val="264D74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WEBSITE.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You can find “What’s Happening” and “What’s New” on the homepage of pinelochsun.org, along with links to the live cam, meeting minutes and other helpful items. </a:t>
            </a:r>
          </a:p>
          <a:p>
            <a:pPr marL="742928" lvl="1" indent="-285750">
              <a:lnSpc>
                <a:spcPct val="130000"/>
              </a:lnSpc>
              <a:buClr>
                <a:srgbClr val="264D74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MAILED LETTERS.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We also send out physical letters when we must ensure every member receives the information like the annual Treasury Report and parking passes. </a:t>
            </a:r>
          </a:p>
          <a:p>
            <a:pPr marL="742928" lvl="1" indent="-285750">
              <a:lnSpc>
                <a:spcPct val="130000"/>
              </a:lnSpc>
              <a:buClr>
                <a:srgbClr val="264D74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TREETOP TIMES </a:t>
            </a:r>
            <a:r>
              <a:rPr lang="en-US" b="1" dirty="0" err="1">
                <a:solidFill>
                  <a:srgbClr val="264D74"/>
                </a:solidFill>
                <a:latin typeface="Roboto" panose="02000000000000000000"/>
              </a:rPr>
              <a:t>eNEWSLETTER</a:t>
            </a: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We send out our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eNewsletter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 whenever we have important information and fun facts to get out to our members. </a:t>
            </a:r>
          </a:p>
          <a:p>
            <a:pPr marL="742928" lvl="1" indent="-285750">
              <a:lnSpc>
                <a:spcPct val="130000"/>
              </a:lnSpc>
              <a:buClr>
                <a:srgbClr val="264D74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64D74"/>
                </a:solidFill>
                <a:latin typeface="Roboto" panose="02000000000000000000"/>
              </a:rPr>
              <a:t>SIGNAGE.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Notices are displayed in the Lodge and on the white board at the entrance. </a:t>
            </a:r>
          </a:p>
          <a:p>
            <a:pPr marL="285750" indent="-285750">
              <a:lnSpc>
                <a:spcPct val="130000"/>
              </a:lnSpc>
              <a:buClr>
                <a:srgbClr val="264D7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Please make sure we have your email address so you can get the Treetop Times and join our Facebook Group –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/>
              </a:rPr>
              <a:t>if you have Facebook. </a:t>
            </a:r>
          </a:p>
          <a:p>
            <a:pPr>
              <a:buClr>
                <a:srgbClr val="264D74"/>
              </a:buClr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  <a:p>
            <a:pPr marL="285750" lvl="0" indent="-285750">
              <a:buClr>
                <a:srgbClr val="264D74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C226C-A5CA-41C9-A6C0-198097B4C9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9" b="94776" l="331" r="99890">
                        <a14:foregroundMark x1="12128" y1="10448" x2="8820" y2="26119"/>
                        <a14:foregroundMark x1="8820" y1="26119" x2="8490" y2="53731"/>
                        <a14:foregroundMark x1="8490" y1="53731" x2="10254" y2="81343"/>
                        <a14:foregroundMark x1="10254" y1="81343" x2="14884" y2="81343"/>
                        <a14:foregroundMark x1="14884" y1="81343" x2="17420" y2="59701"/>
                        <a14:foregroundMark x1="17420" y1="59701" x2="17751" y2="30597"/>
                        <a14:foregroundMark x1="17751" y1="30597" x2="15777" y2="14451"/>
                        <a14:foregroundMark x1="13851" y1="10498" x2="11466" y2="13433"/>
                        <a14:foregroundMark x1="7056" y1="51493" x2="331" y2="50746"/>
                        <a14:foregroundMark x1="9923" y1="84328" x2="14112" y2="91045"/>
                        <a14:foregroundMark x1="14112" y1="91045" x2="16097" y2="86567"/>
                        <a14:foregroundMark x1="84895" y1="88806" x2="88932" y2="90963"/>
                        <a14:foregroundMark x1="90317" y1="83323" x2="92062" y2="72388"/>
                        <a14:foregroundMark x1="92062" y1="72388" x2="92944" y2="45522"/>
                        <a14:foregroundMark x1="92944" y1="45522" x2="91069" y2="19403"/>
                        <a14:foregroundMark x1="91069" y1="19403" x2="89195" y2="11940"/>
                        <a14:foregroundMark x1="93936" y1="52985" x2="98126" y2="51493"/>
                        <a14:foregroundMark x1="98126" y1="51493" x2="99890" y2="52239"/>
                        <a14:backgroundMark x1="14333" y1="6716" x2="16097" y2="11940"/>
                        <a14:backgroundMark x1="28997" y1="94030" x2="33627" y2="98507"/>
                        <a14:backgroundMark x1="33627" y1="98507" x2="29548" y2="97761"/>
                        <a14:backgroundMark x1="29548" y1="97761" x2="28445" y2="95522"/>
                        <a14:backgroundMark x1="88644" y1="94030" x2="89526" y2="94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7730" y="6018654"/>
            <a:ext cx="5225738" cy="7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12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496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0" y="353498"/>
            <a:ext cx="12192000" cy="1107445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357051" y="743930"/>
            <a:ext cx="11087388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ZOOM MEETING TIPS 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E64E1B36-6D6A-41D9-8831-596E991EA6C9}"/>
              </a:ext>
            </a:extLst>
          </p:cNvPr>
          <p:cNvSpPr txBox="1"/>
          <p:nvPr/>
        </p:nvSpPr>
        <p:spPr>
          <a:xfrm>
            <a:off x="225158" y="2001194"/>
            <a:ext cx="11966842" cy="415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Welcome - we’re so glad you’re here. 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Meeting will be recorded and used for meeting minutes.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Presenter will mute microphones during the presentation to help with background noise.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We’ll unmute and pause after each section for questions.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You are also welcome to put a question/comment in the chat and the moderator will ask the question for you.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Member engagement is welcome and encouraged.</a:t>
            </a:r>
          </a:p>
          <a:p>
            <a:pPr>
              <a:lnSpc>
                <a:spcPts val="1280"/>
              </a:lnSpc>
              <a:defRPr/>
            </a:pPr>
            <a:endParaRPr lang="en-US" sz="3200" dirty="0">
              <a:solidFill>
                <a:schemeClr val="bg1"/>
              </a:solidFill>
              <a:latin typeface="Roboto" panose="02000000000000000000"/>
              <a:ea typeface="Roboto" panose="02000000000000000000" pitchFamily="2" charset="0"/>
              <a:cs typeface="Lato" charset="0"/>
            </a:endParaRPr>
          </a:p>
          <a:p>
            <a:pPr>
              <a:lnSpc>
                <a:spcPts val="1280"/>
              </a:lnSpc>
              <a:defRPr/>
            </a:pPr>
            <a:endParaRPr lang="en-US" sz="3200" dirty="0">
              <a:solidFill>
                <a:schemeClr val="bg1"/>
              </a:solidFill>
              <a:latin typeface="Roboto" panose="02000000000000000000"/>
              <a:ea typeface="Roboto" panose="02000000000000000000" pitchFamily="2" charset="0"/>
              <a:cs typeface="Lato" charset="0"/>
            </a:endParaRPr>
          </a:p>
          <a:p>
            <a:pPr>
              <a:lnSpc>
                <a:spcPts val="1280"/>
              </a:lnSpc>
              <a:defRPr/>
            </a:pPr>
            <a:endParaRPr lang="en-US" sz="3200" dirty="0">
              <a:solidFill>
                <a:schemeClr val="bg1"/>
              </a:solidFill>
              <a:latin typeface="Roboto" panose="02000000000000000000"/>
              <a:ea typeface="Roboto" panose="02000000000000000000" pitchFamily="2" charset="0"/>
              <a:cs typeface="Lato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7631B-E03D-4464-9D55-3E6CEA77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100" y="130481"/>
            <a:ext cx="1800292" cy="20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7176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1C4D35C-44B1-4FE6-95CD-55497C48FAA7}"/>
              </a:ext>
            </a:extLst>
          </p:cNvPr>
          <p:cNvSpPr/>
          <p:nvPr/>
        </p:nvSpPr>
        <p:spPr>
          <a:xfrm>
            <a:off x="0" y="2059806"/>
            <a:ext cx="12192000" cy="4410069"/>
          </a:xfrm>
          <a:prstGeom prst="rect">
            <a:avLst/>
          </a:prstGeom>
          <a:solidFill>
            <a:srgbClr val="326496">
              <a:alpha val="89000"/>
            </a:srgbClr>
          </a:solidFill>
          <a:ln>
            <a:solidFill>
              <a:srgbClr val="3264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434C9-D16E-4A45-AEC0-88F3FFE7E71C}"/>
              </a:ext>
            </a:extLst>
          </p:cNvPr>
          <p:cNvSpPr txBox="1"/>
          <p:nvPr/>
        </p:nvSpPr>
        <p:spPr>
          <a:xfrm>
            <a:off x="259153" y="591420"/>
            <a:ext cx="6612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rgbClr val="264D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CONNECTING OUR COMMUNITY</a:t>
            </a:r>
            <a:endParaRPr lang="id-ID" sz="3200" b="1" i="1" dirty="0">
              <a:solidFill>
                <a:srgbClr val="264D7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01B1E-97AD-4166-9004-D8ADD54EFBF4}"/>
              </a:ext>
            </a:extLst>
          </p:cNvPr>
          <p:cNvSpPr txBox="1"/>
          <p:nvPr/>
        </p:nvSpPr>
        <p:spPr>
          <a:xfrm>
            <a:off x="290934" y="270587"/>
            <a:ext cx="277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Unna" panose="02040503070705020203" pitchFamily="18" charset="0"/>
              </a:rPr>
              <a:t>Pineloch Sun Beach Club</a:t>
            </a:r>
            <a:endParaRPr lang="id-ID" sz="1600" i="1" dirty="0">
              <a:solidFill>
                <a:schemeClr val="bg1">
                  <a:lumMod val="50000"/>
                </a:schemeClr>
              </a:solidFill>
              <a:latin typeface="Unna" panose="02040503070705020203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E7BCA-877F-4FC7-92FE-DE54100B114C}"/>
              </a:ext>
            </a:extLst>
          </p:cNvPr>
          <p:cNvCxnSpPr>
            <a:cxnSpLocks/>
          </p:cNvCxnSpPr>
          <p:nvPr/>
        </p:nvCxnSpPr>
        <p:spPr>
          <a:xfrm rot="16200000">
            <a:off x="514096" y="879550"/>
            <a:ext cx="0" cy="266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0688AB9-3BB1-4356-9C9F-7110E11ADD36}"/>
              </a:ext>
            </a:extLst>
          </p:cNvPr>
          <p:cNvSpPr txBox="1"/>
          <p:nvPr/>
        </p:nvSpPr>
        <p:spPr>
          <a:xfrm>
            <a:off x="9858828" y="6351770"/>
            <a:ext cx="2214068" cy="401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7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PINELOCHSUN.ORG</a:t>
            </a:r>
            <a:endParaRPr lang="id-ID" sz="700" spc="6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31" descr="ipad.png">
            <a:extLst>
              <a:ext uri="{FF2B5EF4-FFF2-40B4-BE49-F238E27FC236}">
                <a16:creationId xmlns:a16="http://schemas.microsoft.com/office/drawing/2014/main" id="{E1909277-C137-4A64-9F92-F348D0E2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9" y="1242616"/>
            <a:ext cx="3732112" cy="4555303"/>
          </a:xfrm>
          <a:prstGeom prst="rect">
            <a:avLst/>
          </a:prstGeom>
        </p:spPr>
      </p:pic>
      <p:pic>
        <p:nvPicPr>
          <p:cNvPr id="40" name="Picture 39" descr="ipad.png">
            <a:extLst>
              <a:ext uri="{FF2B5EF4-FFF2-40B4-BE49-F238E27FC236}">
                <a16:creationId xmlns:a16="http://schemas.microsoft.com/office/drawing/2014/main" id="{46380BED-E436-4B28-8E78-4B8C5165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47" y="1242617"/>
            <a:ext cx="3781978" cy="4555303"/>
          </a:xfrm>
          <a:prstGeom prst="rect">
            <a:avLst/>
          </a:prstGeom>
        </p:spPr>
      </p:pic>
      <p:pic>
        <p:nvPicPr>
          <p:cNvPr id="43" name="Picture 42" descr="ipad.png">
            <a:extLst>
              <a:ext uri="{FF2B5EF4-FFF2-40B4-BE49-F238E27FC236}">
                <a16:creationId xmlns:a16="http://schemas.microsoft.com/office/drawing/2014/main" id="{0865D3BB-DAB4-42AF-974C-88DEA6FD4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4" y="1242617"/>
            <a:ext cx="3498377" cy="45384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4E6B448-4DF3-43FD-9E6C-6C5815820D7C}"/>
              </a:ext>
            </a:extLst>
          </p:cNvPr>
          <p:cNvSpPr txBox="1"/>
          <p:nvPr/>
        </p:nvSpPr>
        <p:spPr>
          <a:xfrm>
            <a:off x="514096" y="5823171"/>
            <a:ext cx="2194832" cy="439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Pinelochsun.org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9A9157-B633-42E8-83A4-7F161C6F1C83}"/>
              </a:ext>
            </a:extLst>
          </p:cNvPr>
          <p:cNvSpPr txBox="1"/>
          <p:nvPr/>
        </p:nvSpPr>
        <p:spPr>
          <a:xfrm>
            <a:off x="4431843" y="5859965"/>
            <a:ext cx="3148619" cy="439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Private Facebook Group</a:t>
            </a:r>
            <a:endParaRPr lang="id-ID" sz="200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3223FA-08A5-4B2E-AD87-FB7D38847376}"/>
              </a:ext>
            </a:extLst>
          </p:cNvPr>
          <p:cNvSpPr txBox="1"/>
          <p:nvPr/>
        </p:nvSpPr>
        <p:spPr>
          <a:xfrm>
            <a:off x="8556646" y="5871954"/>
            <a:ext cx="3426387" cy="439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Treetop Times </a:t>
            </a:r>
            <a:r>
              <a:rPr lang="en-US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eNewsletter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BAA92-567B-4259-8D49-147A42E60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0194" y="1711680"/>
            <a:ext cx="3100252" cy="3693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E0144-99DD-4A2A-99BD-497AC0657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4914" y="1711680"/>
            <a:ext cx="3309257" cy="3600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596F-BB06-4564-8D80-CAD320A47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58" y="1711680"/>
            <a:ext cx="3272133" cy="369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0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Q&amp;A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362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0"/>
          <a:stretch/>
        </p:blipFill>
        <p:spPr>
          <a:xfrm>
            <a:off x="0" y="1"/>
            <a:ext cx="12192000" cy="763741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THANK YOU!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-1" y="341242"/>
            <a:ext cx="12192000" cy="1084591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200572" y="770333"/>
            <a:ext cx="7140467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PLS MAP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D0C1-95AA-427D-9E7F-A6D29ADB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446" y="187731"/>
            <a:ext cx="5421713" cy="6670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5AF947-6EA8-4F13-936D-2D5DB1F6955D}"/>
              </a:ext>
            </a:extLst>
          </p:cNvPr>
          <p:cNvSpPr/>
          <p:nvPr/>
        </p:nvSpPr>
        <p:spPr>
          <a:xfrm>
            <a:off x="366583" y="1991151"/>
            <a:ext cx="38470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 panose="02000000000000000000"/>
              </a:rPr>
              <a:t>Please see our PLS map as a visual reference for our Divisions, roads, utilities, maintenance and other areas of concern roads / utilities / maintenance and other areas of concern.</a:t>
            </a:r>
          </a:p>
        </p:txBody>
      </p:sp>
    </p:spTree>
    <p:extLst>
      <p:ext uri="{BB962C8B-B14F-4D97-AF65-F5344CB8AC3E}">
        <p14:creationId xmlns:p14="http://schemas.microsoft.com/office/powerpoint/2010/main" val="337452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7B143B56-249F-4298-B0B1-D9ACE961C9E8}"/>
              </a:ext>
            </a:extLst>
          </p:cNvPr>
          <p:cNvSpPr/>
          <p:nvPr/>
        </p:nvSpPr>
        <p:spPr>
          <a:xfrm rot="16200000">
            <a:off x="3037314" y="1825898"/>
            <a:ext cx="3132149" cy="2076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Pineloch Sun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2DD726-2140-4E31-B8B4-DE0741BA0043}"/>
              </a:ext>
            </a:extLst>
          </p:cNvPr>
          <p:cNvSpPr/>
          <p:nvPr/>
        </p:nvSpPr>
        <p:spPr>
          <a:xfrm rot="20744841">
            <a:off x="2627290" y="1210614"/>
            <a:ext cx="1300766" cy="34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11D33-6ACD-47E9-B1C5-5B85B407FE47}"/>
              </a:ext>
            </a:extLst>
          </p:cNvPr>
          <p:cNvSpPr/>
          <p:nvPr/>
        </p:nvSpPr>
        <p:spPr>
          <a:xfrm rot="535238">
            <a:off x="5271753" y="1127538"/>
            <a:ext cx="1300766" cy="34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13D28BD-568B-418A-A6DD-35236D736BA1}"/>
              </a:ext>
            </a:extLst>
          </p:cNvPr>
          <p:cNvSpPr/>
          <p:nvPr/>
        </p:nvSpPr>
        <p:spPr>
          <a:xfrm rot="20725406">
            <a:off x="5330436" y="2500793"/>
            <a:ext cx="1872417" cy="825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Private Property</a:t>
            </a:r>
          </a:p>
          <a:p>
            <a:pPr algn="ctr"/>
            <a:r>
              <a:rPr lang="en-US" sz="1400" dirty="0"/>
              <a:t>Do not enter!</a:t>
            </a:r>
          </a:p>
        </p:txBody>
      </p:sp>
    </p:spTree>
    <p:extLst>
      <p:ext uri="{BB962C8B-B14F-4D97-AF65-F5344CB8AC3E}">
        <p14:creationId xmlns:p14="http://schemas.microsoft.com/office/powerpoint/2010/main" val="424368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D8D7A1C-0CAD-4284-A0FB-54FC571E8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340" y="0"/>
            <a:ext cx="12245340" cy="73119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921D85-5F94-4A4C-B47E-5FE782F9BE00}"/>
              </a:ext>
            </a:extLst>
          </p:cNvPr>
          <p:cNvSpPr/>
          <p:nvPr/>
        </p:nvSpPr>
        <p:spPr>
          <a:xfrm>
            <a:off x="-44631" y="2746917"/>
            <a:ext cx="12245340" cy="5196840"/>
          </a:xfrm>
          <a:prstGeom prst="rect">
            <a:avLst/>
          </a:prstGeom>
          <a:solidFill>
            <a:srgbClr val="3062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EFAE60-A15E-4BCD-AD24-B7FAC647E5FD}"/>
              </a:ext>
            </a:extLst>
          </p:cNvPr>
          <p:cNvGrpSpPr/>
          <p:nvPr/>
        </p:nvGrpSpPr>
        <p:grpSpPr>
          <a:xfrm>
            <a:off x="1146168" y="386386"/>
            <a:ext cx="3079689" cy="1163507"/>
            <a:chOff x="1146168" y="386386"/>
            <a:chExt cx="3079689" cy="116350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8CB56BD-09B0-4354-BF0B-F3C7BB306A54}"/>
                </a:ext>
              </a:extLst>
            </p:cNvPr>
            <p:cNvSpPr txBox="1"/>
            <p:nvPr/>
          </p:nvSpPr>
          <p:spPr>
            <a:xfrm>
              <a:off x="1146168" y="688119"/>
              <a:ext cx="307968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OUR MEETING</a:t>
              </a:r>
            </a:p>
            <a:p>
              <a:pPr>
                <a:lnSpc>
                  <a:spcPts val="3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AGENDA</a:t>
              </a:r>
              <a:endParaRPr lang="id-ID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F0C678-5173-42BC-B6A3-2F59D6AD224E}"/>
                </a:ext>
              </a:extLst>
            </p:cNvPr>
            <p:cNvSpPr txBox="1"/>
            <p:nvPr/>
          </p:nvSpPr>
          <p:spPr>
            <a:xfrm>
              <a:off x="1174743" y="386386"/>
              <a:ext cx="169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chemeClr val="bg1"/>
                  </a:solidFill>
                  <a:latin typeface="Unna" panose="02040503070705020203" pitchFamily="18" charset="0"/>
                </a:rPr>
                <a:t>Pineloch</a:t>
              </a:r>
              <a:r>
                <a:rPr lang="en-US" sz="1200" i="1" dirty="0">
                  <a:solidFill>
                    <a:schemeClr val="bg1"/>
                  </a:solidFill>
                  <a:latin typeface="Unna" panose="02040503070705020203" pitchFamily="18" charset="0"/>
                </a:rPr>
                <a:t> Sun Beach Club</a:t>
              </a:r>
              <a:endParaRPr lang="id-ID" sz="1200" i="1" dirty="0">
                <a:solidFill>
                  <a:schemeClr val="bg1"/>
                </a:solidFill>
                <a:latin typeface="Unna" panose="02040503070705020203" pitchFamily="18" charset="0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D58061B-DA72-438F-B343-823F589465BE}"/>
              </a:ext>
            </a:extLst>
          </p:cNvPr>
          <p:cNvSpPr/>
          <p:nvPr/>
        </p:nvSpPr>
        <p:spPr>
          <a:xfrm>
            <a:off x="490742" y="3041654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BD993A-91FA-4257-99D3-92490CD5ECA4}"/>
              </a:ext>
            </a:extLst>
          </p:cNvPr>
          <p:cNvSpPr txBox="1"/>
          <p:nvPr/>
        </p:nvSpPr>
        <p:spPr>
          <a:xfrm>
            <a:off x="1196868" y="3061020"/>
            <a:ext cx="22933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BOARD ROLE CALL</a:t>
            </a:r>
          </a:p>
          <a:p>
            <a:r>
              <a:rPr lang="en-US" sz="1400" kern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Meeting Overview: Mark</a:t>
            </a:r>
          </a:p>
          <a:p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  <a:p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B6836A0-15B5-46F1-919A-78CFBBB64C97}"/>
              </a:ext>
            </a:extLst>
          </p:cNvPr>
          <p:cNvSpPr/>
          <p:nvPr/>
        </p:nvSpPr>
        <p:spPr>
          <a:xfrm>
            <a:off x="4683277" y="3048796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4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FD22359-2BED-466D-963C-EAD3A850851C}"/>
              </a:ext>
            </a:extLst>
          </p:cNvPr>
          <p:cNvSpPr txBox="1"/>
          <p:nvPr/>
        </p:nvSpPr>
        <p:spPr>
          <a:xfrm>
            <a:off x="1243231" y="4379888"/>
            <a:ext cx="1970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INTRODUCTIONS OF MEMBERS PRESENT</a:t>
            </a:r>
          </a:p>
        </p:txBody>
      </p:sp>
      <p:sp>
        <p:nvSpPr>
          <p:cNvPr id="71" name="7 CuadroTexto">
            <a:extLst>
              <a:ext uri="{FF2B5EF4-FFF2-40B4-BE49-F238E27FC236}">
                <a16:creationId xmlns:a16="http://schemas.microsoft.com/office/drawing/2014/main" id="{D03009C2-95BF-4318-B37E-19BFE3C59737}"/>
              </a:ext>
            </a:extLst>
          </p:cNvPr>
          <p:cNvSpPr txBox="1"/>
          <p:nvPr/>
        </p:nvSpPr>
        <p:spPr>
          <a:xfrm>
            <a:off x="1942835" y="5998827"/>
            <a:ext cx="2457000" cy="410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80"/>
              </a:lnSpc>
              <a:defRPr/>
            </a:pP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  <a:p>
            <a:pPr>
              <a:lnSpc>
                <a:spcPts val="1280"/>
              </a:lnSpc>
              <a:defRPr/>
            </a:pP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001088F-4DE8-4F43-994F-BD09AD3D7408}"/>
              </a:ext>
            </a:extLst>
          </p:cNvPr>
          <p:cNvSpPr/>
          <p:nvPr/>
        </p:nvSpPr>
        <p:spPr>
          <a:xfrm>
            <a:off x="8309427" y="3048796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6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45F98B-CB4B-4C0E-A5CC-BBEA58681C11}"/>
              </a:ext>
            </a:extLst>
          </p:cNvPr>
          <p:cNvSpPr txBox="1"/>
          <p:nvPr/>
        </p:nvSpPr>
        <p:spPr>
          <a:xfrm>
            <a:off x="1243229" y="5868202"/>
            <a:ext cx="3703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OLD BUSINESS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Secretary: Prior meeting minutes approved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Treasury Report: Bonnie</a:t>
            </a:r>
          </a:p>
          <a:p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6057496-8616-4CAF-96F4-77A892562C22}"/>
              </a:ext>
            </a:extLst>
          </p:cNvPr>
          <p:cNvSpPr/>
          <p:nvPr/>
        </p:nvSpPr>
        <p:spPr>
          <a:xfrm>
            <a:off x="518957" y="4479100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2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278536-4D3F-45ED-AFCA-63D8E4D7FEDB}"/>
              </a:ext>
            </a:extLst>
          </p:cNvPr>
          <p:cNvSpPr txBox="1"/>
          <p:nvPr/>
        </p:nvSpPr>
        <p:spPr>
          <a:xfrm>
            <a:off x="5395258" y="2984075"/>
            <a:ext cx="245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MEMBER ADMINISTRATIVE BUSINESS/REQUESTS</a:t>
            </a:r>
          </a:p>
        </p:txBody>
      </p:sp>
      <p:sp>
        <p:nvSpPr>
          <p:cNvPr id="88" name="7 CuadroTexto">
            <a:extLst>
              <a:ext uri="{FF2B5EF4-FFF2-40B4-BE49-F238E27FC236}">
                <a16:creationId xmlns:a16="http://schemas.microsoft.com/office/drawing/2014/main" id="{699A8047-58CA-4CE9-B72A-97C91DB3BDC3}"/>
              </a:ext>
            </a:extLst>
          </p:cNvPr>
          <p:cNvSpPr txBox="1"/>
          <p:nvPr/>
        </p:nvSpPr>
        <p:spPr>
          <a:xfrm>
            <a:off x="5433678" y="4779444"/>
            <a:ext cx="2457000" cy="1878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Architecture: Bob</a:t>
            </a:r>
          </a:p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Communication: Celestina</a:t>
            </a:r>
          </a:p>
          <a:p>
            <a:pPr>
              <a:lnSpc>
                <a:spcPct val="120000"/>
              </a:lnSpc>
              <a:defRPr/>
            </a:pPr>
            <a:r>
              <a:rPr lang="en-US" sz="1400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Firewise</a:t>
            </a: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: Linda</a:t>
            </a:r>
          </a:p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Roads &amp; Maintenance: Ken</a:t>
            </a:r>
          </a:p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Technology: Dave</a:t>
            </a:r>
          </a:p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Treasury: Bonnie</a:t>
            </a:r>
          </a:p>
          <a:p>
            <a:pPr>
              <a:lnSpc>
                <a:spcPct val="120000"/>
              </a:lnSpc>
              <a:defRPr/>
            </a:pPr>
            <a:r>
              <a:rPr lang="en-US" sz="1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Water: Loren &amp; Robb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266453-B5C5-4867-A6C9-3A756157285D}"/>
              </a:ext>
            </a:extLst>
          </p:cNvPr>
          <p:cNvSpPr/>
          <p:nvPr/>
        </p:nvSpPr>
        <p:spPr>
          <a:xfrm>
            <a:off x="4675305" y="4515986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B9C14-B8B5-4F29-8063-E69B3467FD2D}"/>
              </a:ext>
            </a:extLst>
          </p:cNvPr>
          <p:cNvSpPr txBox="1"/>
          <p:nvPr/>
        </p:nvSpPr>
        <p:spPr>
          <a:xfrm>
            <a:off x="5407551" y="4462114"/>
            <a:ext cx="245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COMMITTEE REPORTS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38178D-5564-4153-B4DF-8ED6548CF21A}"/>
              </a:ext>
            </a:extLst>
          </p:cNvPr>
          <p:cNvSpPr/>
          <p:nvPr/>
        </p:nvSpPr>
        <p:spPr>
          <a:xfrm>
            <a:off x="8347163" y="4508923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7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0099CB4-DDBA-4DB2-8568-1EF82C8977E7}"/>
              </a:ext>
            </a:extLst>
          </p:cNvPr>
          <p:cNvSpPr txBox="1"/>
          <p:nvPr/>
        </p:nvSpPr>
        <p:spPr>
          <a:xfrm>
            <a:off x="9077175" y="3024999"/>
            <a:ext cx="197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BOARD MEMBER ELECTIONS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7A6D9-0857-48EA-9B75-0178C11D4902}"/>
              </a:ext>
            </a:extLst>
          </p:cNvPr>
          <p:cNvSpPr txBox="1"/>
          <p:nvPr/>
        </p:nvSpPr>
        <p:spPr>
          <a:xfrm>
            <a:off x="9137247" y="4519999"/>
            <a:ext cx="2601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OPEN FORUM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B62937-8EC3-40FC-AFA1-6F7436C54E25}"/>
              </a:ext>
            </a:extLst>
          </p:cNvPr>
          <p:cNvSpPr/>
          <p:nvPr/>
        </p:nvSpPr>
        <p:spPr>
          <a:xfrm>
            <a:off x="490742" y="5920446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3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D5630-6287-4B2B-A567-54CE815EAC58}"/>
              </a:ext>
            </a:extLst>
          </p:cNvPr>
          <p:cNvSpPr/>
          <p:nvPr/>
        </p:nvSpPr>
        <p:spPr>
          <a:xfrm>
            <a:off x="8364580" y="5840696"/>
            <a:ext cx="558800" cy="55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8</a:t>
            </a:r>
            <a:endParaRPr lang="id-ID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3C3396-1104-4E8F-ADF7-F4D5D2ED3C02}"/>
              </a:ext>
            </a:extLst>
          </p:cNvPr>
          <p:cNvSpPr txBox="1"/>
          <p:nvPr/>
        </p:nvSpPr>
        <p:spPr>
          <a:xfrm>
            <a:off x="9137247" y="5868202"/>
            <a:ext cx="2601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2211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7580679-F1AB-442A-8144-C3B9C0E13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8436"/>
            <a:ext cx="12192000" cy="686643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480E343-B8F0-49DF-9C51-81362CCC600D}"/>
              </a:ext>
            </a:extLst>
          </p:cNvPr>
          <p:cNvSpPr/>
          <p:nvPr/>
        </p:nvSpPr>
        <p:spPr>
          <a:xfrm>
            <a:off x="-1" y="0"/>
            <a:ext cx="12192000" cy="6866436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Placeholder 11">
            <a:extLst>
              <a:ext uri="{FF2B5EF4-FFF2-40B4-BE49-F238E27FC236}">
                <a16:creationId xmlns:a16="http://schemas.microsoft.com/office/drawing/2014/main" id="{AECAAC6C-5B34-4FC7-900A-1F3098FDB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" y="2122405"/>
            <a:ext cx="1538692" cy="152314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0BB636-214F-4423-9094-ACEA7065FE23}"/>
              </a:ext>
            </a:extLst>
          </p:cNvPr>
          <p:cNvSpPr>
            <a:spLocks noGrp="1"/>
          </p:cNvSpPr>
          <p:nvPr/>
        </p:nvSpPr>
        <p:spPr>
          <a:xfrm>
            <a:off x="5328001" y="2594682"/>
            <a:ext cx="1535998" cy="1668635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pic>
        <p:nvPicPr>
          <p:cNvPr id="60" name="Picture Placeholder 11">
            <a:extLst>
              <a:ext uri="{FF2B5EF4-FFF2-40B4-BE49-F238E27FC236}">
                <a16:creationId xmlns:a16="http://schemas.microsoft.com/office/drawing/2014/main" id="{A21FDD03-3B6E-4FC6-9C60-17AADAE81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52" y="2156109"/>
            <a:ext cx="1439823" cy="151837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Placeholder 11">
            <a:extLst>
              <a:ext uri="{FF2B5EF4-FFF2-40B4-BE49-F238E27FC236}">
                <a16:creationId xmlns:a16="http://schemas.microsoft.com/office/drawing/2014/main" id="{B5EA044D-E0BE-4595-A2CE-9E7B42ED5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94" y="2169342"/>
            <a:ext cx="1331018" cy="157465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Picture Placeholder 11">
            <a:extLst>
              <a:ext uri="{FF2B5EF4-FFF2-40B4-BE49-F238E27FC236}">
                <a16:creationId xmlns:a16="http://schemas.microsoft.com/office/drawing/2014/main" id="{9A9754E4-26DA-419F-A28F-16341394F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1" y="2186494"/>
            <a:ext cx="1395061" cy="156059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Picture Placeholder 11">
            <a:extLst>
              <a:ext uri="{FF2B5EF4-FFF2-40B4-BE49-F238E27FC236}">
                <a16:creationId xmlns:a16="http://schemas.microsoft.com/office/drawing/2014/main" id="{247E52B2-942E-4A0E-AB0A-AB0088BFB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3" y="2186495"/>
            <a:ext cx="1427929" cy="1560598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Picture Placeholder 11">
            <a:extLst>
              <a:ext uri="{FF2B5EF4-FFF2-40B4-BE49-F238E27FC236}">
                <a16:creationId xmlns:a16="http://schemas.microsoft.com/office/drawing/2014/main" id="{AF2CD979-22B8-4EC6-BC3C-C28FEE5C0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230" y="2204703"/>
            <a:ext cx="1487269" cy="154419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Picture Placeholder 11">
            <a:extLst>
              <a:ext uri="{FF2B5EF4-FFF2-40B4-BE49-F238E27FC236}">
                <a16:creationId xmlns:a16="http://schemas.microsoft.com/office/drawing/2014/main" id="{7AA11BB0-FAA3-4976-A78A-0EBFD32E4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53" y="2195901"/>
            <a:ext cx="1497443" cy="158906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6343A98-75DB-4534-B837-56D52251275B}"/>
              </a:ext>
            </a:extLst>
          </p:cNvPr>
          <p:cNvSpPr/>
          <p:nvPr/>
        </p:nvSpPr>
        <p:spPr>
          <a:xfrm>
            <a:off x="3821555" y="3734311"/>
            <a:ext cx="133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BOB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Secretary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4D520DC-EC47-4856-B868-4425ADBE3C80}"/>
              </a:ext>
            </a:extLst>
          </p:cNvPr>
          <p:cNvSpPr/>
          <p:nvPr/>
        </p:nvSpPr>
        <p:spPr>
          <a:xfrm>
            <a:off x="7135529" y="3744001"/>
            <a:ext cx="1331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KEN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Roads &amp; Maintenance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E251DFB-288C-4386-A8F7-39ABB69AC5E5}"/>
              </a:ext>
            </a:extLst>
          </p:cNvPr>
          <p:cNvSpPr/>
          <p:nvPr/>
        </p:nvSpPr>
        <p:spPr>
          <a:xfrm>
            <a:off x="2172003" y="3740097"/>
            <a:ext cx="1550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DAVE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Vice President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D8B944-47F3-4CB6-B594-29569E5294D8}"/>
              </a:ext>
            </a:extLst>
          </p:cNvPr>
          <p:cNvSpPr/>
          <p:nvPr/>
        </p:nvSpPr>
        <p:spPr>
          <a:xfrm>
            <a:off x="5479476" y="3747849"/>
            <a:ext cx="133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BONNIE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Treasurer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BE1E047-5671-46FE-B4E1-67B0C7B6EE06}"/>
              </a:ext>
            </a:extLst>
          </p:cNvPr>
          <p:cNvSpPr/>
          <p:nvPr/>
        </p:nvSpPr>
        <p:spPr>
          <a:xfrm>
            <a:off x="8791015" y="3761598"/>
            <a:ext cx="133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ROBB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Water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F4E5AF-EE3B-481A-8538-A4FCB0A607CB}"/>
              </a:ext>
            </a:extLst>
          </p:cNvPr>
          <p:cNvSpPr/>
          <p:nvPr/>
        </p:nvSpPr>
        <p:spPr>
          <a:xfrm>
            <a:off x="10446501" y="3792061"/>
            <a:ext cx="1645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CELESTINA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Communications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73A79FA-14C7-433B-A872-132BCB66275B}"/>
              </a:ext>
            </a:extLst>
          </p:cNvPr>
          <p:cNvSpPr/>
          <p:nvPr/>
        </p:nvSpPr>
        <p:spPr>
          <a:xfrm>
            <a:off x="418534" y="3702148"/>
            <a:ext cx="133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MARK</a:t>
            </a:r>
          </a:p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President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E77E426-C64D-4B92-B29B-2C3AD060ACF9}"/>
              </a:ext>
            </a:extLst>
          </p:cNvPr>
          <p:cNvSpPr/>
          <p:nvPr/>
        </p:nvSpPr>
        <p:spPr>
          <a:xfrm>
            <a:off x="0" y="910182"/>
            <a:ext cx="12192000" cy="485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YOUR BOARD OF DIRECTORS</a:t>
            </a:r>
            <a:endParaRPr lang="id-ID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A6B89D-FD93-42B2-B31B-C6B3B973BC50}"/>
              </a:ext>
            </a:extLst>
          </p:cNvPr>
          <p:cNvCxnSpPr>
            <a:cxnSpLocks/>
          </p:cNvCxnSpPr>
          <p:nvPr/>
        </p:nvCxnSpPr>
        <p:spPr>
          <a:xfrm rot="16200000">
            <a:off x="6122927" y="4795008"/>
            <a:ext cx="0" cy="266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88394D9-D47D-406F-B165-4004085ED3F8}"/>
              </a:ext>
            </a:extLst>
          </p:cNvPr>
          <p:cNvSpPr txBox="1"/>
          <p:nvPr/>
        </p:nvSpPr>
        <p:spPr>
          <a:xfrm>
            <a:off x="5015904" y="6075603"/>
            <a:ext cx="2214068" cy="401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700" spc="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PINELOCHSUN.ORG</a:t>
            </a:r>
            <a:endParaRPr lang="id-ID" sz="700" spc="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CC48B1-4A0A-44C6-ABD1-58CF21550E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50" y="90865"/>
            <a:ext cx="1673146" cy="8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4B3222-BDF5-448C-82B4-BA1F9DE6F654}"/>
              </a:ext>
            </a:extLst>
          </p:cNvPr>
          <p:cNvGrpSpPr/>
          <p:nvPr/>
        </p:nvGrpSpPr>
        <p:grpSpPr>
          <a:xfrm>
            <a:off x="225463" y="2775663"/>
            <a:ext cx="11544300" cy="1009139"/>
            <a:chOff x="225463" y="2775663"/>
            <a:chExt cx="11544300" cy="10091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744CCB-F970-4837-B5E4-637B618A0838}"/>
                </a:ext>
              </a:extLst>
            </p:cNvPr>
            <p:cNvSpPr/>
            <p:nvPr/>
          </p:nvSpPr>
          <p:spPr>
            <a:xfrm>
              <a:off x="225463" y="2798280"/>
              <a:ext cx="623169" cy="741417"/>
            </a:xfrm>
            <a:prstGeom prst="rect">
              <a:avLst/>
            </a:prstGeom>
            <a:solidFill>
              <a:srgbClr val="32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panose="020F0502020204030203" pitchFamily="34" charset="0"/>
                </a:rPr>
                <a:t>01</a:t>
              </a:r>
            </a:p>
          </p:txBody>
        </p:sp>
        <p:sp>
          <p:nvSpPr>
            <p:cNvPr id="51" name="7 CuadroTexto">
              <a:extLst>
                <a:ext uri="{FF2B5EF4-FFF2-40B4-BE49-F238E27FC236}">
                  <a16:creationId xmlns:a16="http://schemas.microsoft.com/office/drawing/2014/main" id="{690A0D7D-2B04-452A-BE25-48C30EE17665}"/>
                </a:ext>
              </a:extLst>
            </p:cNvPr>
            <p:cNvSpPr txBox="1"/>
            <p:nvPr/>
          </p:nvSpPr>
          <p:spPr>
            <a:xfrm>
              <a:off x="1033168" y="2880135"/>
              <a:ext cx="2740025" cy="75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280"/>
                </a:lnSpc>
                <a:defRPr/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endParaRPr>
            </a:p>
            <a:p>
              <a:pPr>
                <a:lnSpc>
                  <a:spcPts val="1280"/>
                </a:lnSpc>
                <a:defRPr/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Transparency of progress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regarding agreed membership priorities – water, roads and maintenance.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B451E93-7200-4A2E-85C4-05A3747EED15}"/>
                </a:ext>
              </a:extLst>
            </p:cNvPr>
            <p:cNvSpPr/>
            <p:nvPr/>
          </p:nvSpPr>
          <p:spPr>
            <a:xfrm>
              <a:off x="4137058" y="2798280"/>
              <a:ext cx="623169" cy="741417"/>
            </a:xfrm>
            <a:prstGeom prst="rect">
              <a:avLst/>
            </a:prstGeom>
            <a:solidFill>
              <a:srgbClr val="32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panose="020F0502020204030203" pitchFamily="34" charset="0"/>
                </a:rPr>
                <a:t>02</a:t>
              </a:r>
            </a:p>
          </p:txBody>
        </p:sp>
        <p:sp>
          <p:nvSpPr>
            <p:cNvPr id="54" name="7 CuadroTexto">
              <a:extLst>
                <a:ext uri="{FF2B5EF4-FFF2-40B4-BE49-F238E27FC236}">
                  <a16:creationId xmlns:a16="http://schemas.microsoft.com/office/drawing/2014/main" id="{F64AE6B9-BAD3-470F-9429-748473A59740}"/>
                </a:ext>
              </a:extLst>
            </p:cNvPr>
            <p:cNvSpPr txBox="1"/>
            <p:nvPr/>
          </p:nvSpPr>
          <p:spPr>
            <a:xfrm>
              <a:off x="4944762" y="2880135"/>
              <a:ext cx="2740026" cy="75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280"/>
                </a:lnSpc>
                <a:defRPr/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endParaRPr>
            </a:p>
            <a:p>
              <a:pPr>
                <a:lnSpc>
                  <a:spcPts val="1280"/>
                </a:lnSpc>
                <a:defRPr/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Consistency of communication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via multiple methods including website, email, mail, social media, etc.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0C38261-7446-4F08-8192-99AE7B5745A1}"/>
                </a:ext>
              </a:extLst>
            </p:cNvPr>
            <p:cNvSpPr/>
            <p:nvPr/>
          </p:nvSpPr>
          <p:spPr>
            <a:xfrm>
              <a:off x="8222033" y="2775663"/>
              <a:ext cx="623169" cy="741417"/>
            </a:xfrm>
            <a:prstGeom prst="rect">
              <a:avLst/>
            </a:prstGeom>
            <a:solidFill>
              <a:srgbClr val="32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panose="020F0502020204030203" pitchFamily="34" charset="0"/>
                </a:rPr>
                <a:t>03</a:t>
              </a:r>
            </a:p>
          </p:txBody>
        </p:sp>
        <p:sp>
          <p:nvSpPr>
            <p:cNvPr id="57" name="7 CuadroTexto">
              <a:extLst>
                <a:ext uri="{FF2B5EF4-FFF2-40B4-BE49-F238E27FC236}">
                  <a16:creationId xmlns:a16="http://schemas.microsoft.com/office/drawing/2014/main" id="{147467E1-15A8-4378-9417-C906AC0AD96A}"/>
                </a:ext>
              </a:extLst>
            </p:cNvPr>
            <p:cNvSpPr txBox="1"/>
            <p:nvPr/>
          </p:nvSpPr>
          <p:spPr>
            <a:xfrm>
              <a:off x="9029737" y="2874360"/>
              <a:ext cx="2740026" cy="910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280"/>
                </a:lnSpc>
                <a:defRPr/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endParaRPr>
            </a:p>
            <a:p>
              <a:pPr>
                <a:lnSpc>
                  <a:spcPts val="1280"/>
                </a:lnSpc>
                <a:defRPr/>
              </a:pP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Continuous improvement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Lato" charset="0"/>
                </a:rPr>
                <a:t>is how PLS is managed – for the good of our membership community. </a:t>
              </a:r>
            </a:p>
            <a:p>
              <a:pPr>
                <a:lnSpc>
                  <a:spcPts val="1280"/>
                </a:lnSpc>
                <a:defRPr/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F0722FC-7C4F-4B6B-B5BC-F58A5FF3C898}"/>
              </a:ext>
            </a:extLst>
          </p:cNvPr>
          <p:cNvSpPr txBox="1"/>
          <p:nvPr/>
        </p:nvSpPr>
        <p:spPr>
          <a:xfrm>
            <a:off x="9869883" y="6040750"/>
            <a:ext cx="18998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d-ID" sz="700" spc="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WWW.ELSIE.COM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4AA37B-78B6-4192-82DF-E4067A0B0921}"/>
              </a:ext>
            </a:extLst>
          </p:cNvPr>
          <p:cNvSpPr txBox="1"/>
          <p:nvPr/>
        </p:nvSpPr>
        <p:spPr>
          <a:xfrm>
            <a:off x="4252394" y="930200"/>
            <a:ext cx="36872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d-ID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THREE RULES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C01A14-6C19-4F59-8DF4-B5B403C1CBEC}"/>
              </a:ext>
            </a:extLst>
          </p:cNvPr>
          <p:cNvSpPr txBox="1"/>
          <p:nvPr/>
        </p:nvSpPr>
        <p:spPr>
          <a:xfrm>
            <a:off x="5328001" y="639578"/>
            <a:ext cx="15359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i="1" dirty="0">
                <a:solidFill>
                  <a:schemeClr val="bg1"/>
                </a:solidFill>
                <a:latin typeface="Unna" panose="02040503070705020203" pitchFamily="18" charset="0"/>
              </a:rPr>
              <a:t>Bring back the natural life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FE1C0F-79B8-4EDA-8041-BB5F36B1FC66}"/>
              </a:ext>
            </a:extLst>
          </p:cNvPr>
          <p:cNvCxnSpPr>
            <a:cxnSpLocks/>
          </p:cNvCxnSpPr>
          <p:nvPr/>
        </p:nvCxnSpPr>
        <p:spPr>
          <a:xfrm rot="16200000">
            <a:off x="6122927" y="1376935"/>
            <a:ext cx="0" cy="266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EF7B3C-6EFF-4800-B8AD-6FF581EA87FC}"/>
              </a:ext>
            </a:extLst>
          </p:cNvPr>
          <p:cNvSpPr txBox="1"/>
          <p:nvPr/>
        </p:nvSpPr>
        <p:spPr>
          <a:xfrm>
            <a:off x="999321" y="2758123"/>
            <a:ext cx="1970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TRANSPARENCY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4314A6-DE55-4AB0-AF5B-37356CF25BEC}"/>
              </a:ext>
            </a:extLst>
          </p:cNvPr>
          <p:cNvSpPr txBox="1"/>
          <p:nvPr/>
        </p:nvSpPr>
        <p:spPr>
          <a:xfrm>
            <a:off x="4940896" y="2775663"/>
            <a:ext cx="2457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CONSISTENTCY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ato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87935EE-8687-4CF1-9486-25304261F1F5}"/>
              </a:ext>
            </a:extLst>
          </p:cNvPr>
          <p:cNvSpPr txBox="1"/>
          <p:nvPr/>
        </p:nvSpPr>
        <p:spPr>
          <a:xfrm>
            <a:off x="8989769" y="2758123"/>
            <a:ext cx="3175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charset="0"/>
              </a:rPr>
              <a:t>CONTINUOUS IMPROVEMENT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A78D4C-D493-4EAD-87D3-B7CEBCD50A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94" y="0"/>
            <a:ext cx="12192000" cy="685800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39D83F-683F-4841-815E-76834924CBF1}"/>
              </a:ext>
            </a:extLst>
          </p:cNvPr>
          <p:cNvSpPr txBox="1"/>
          <p:nvPr/>
        </p:nvSpPr>
        <p:spPr>
          <a:xfrm>
            <a:off x="848632" y="766536"/>
            <a:ext cx="9410957" cy="54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 GUIDING PRINCIPLES</a:t>
            </a:r>
            <a:endParaRPr lang="id-ID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5CF833-F944-4A70-A5DD-17FD50308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50" y="90865"/>
            <a:ext cx="1673146" cy="8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0" grpId="0"/>
      <p:bldP spid="5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1126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TREASURY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35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496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0" y="185492"/>
            <a:ext cx="12192000" cy="1107445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6D8B3B18-C21B-4338-ABAD-68CC45E8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6C5C1"/>
              </a:clrFrom>
              <a:clrTo>
                <a:srgbClr val="C6C5C1">
                  <a:alpha val="0"/>
                </a:srgbClr>
              </a:clrTo>
            </a:clrChange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569"/>
            <a:ext cx="4454371" cy="1056694"/>
          </a:xfrm>
          <a:prstGeom prst="rect">
            <a:avLst/>
          </a:prstGeom>
        </p:spPr>
      </p:pic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93F6EEE9-F9BA-4C15-BA1A-732195AAEB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45" y="182248"/>
            <a:ext cx="4454371" cy="1056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320841" y="586518"/>
            <a:ext cx="10833230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TREASURY REPORT</a:t>
            </a:r>
            <a:endParaRPr lang="id-ID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3F3E2221-7269-4974-8DC2-5DF0AD263F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26" y="182248"/>
            <a:ext cx="4454371" cy="1056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81DBF1-9C35-4C92-BF67-60975ED79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92" y="1409702"/>
            <a:ext cx="9300325" cy="52107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B539F-3C04-4EF3-A633-83B89B009F98}"/>
              </a:ext>
            </a:extLst>
          </p:cNvPr>
          <p:cNvSpPr txBox="1"/>
          <p:nvPr/>
        </p:nvSpPr>
        <p:spPr>
          <a:xfrm>
            <a:off x="9770588" y="1639968"/>
            <a:ext cx="2255520" cy="424731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BUDGET COMMITTEE. We’re looking for volunteers to join the budget committee.  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Your role would be to help us decide where to allocate funds, percentage of increase for maintenance line items, review the reserve study, etc.  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Loren and Bonnie are always involved , but we’d like to extend the offer to any member who would like to be involved.</a:t>
            </a:r>
          </a:p>
        </p:txBody>
      </p:sp>
    </p:spTree>
    <p:extLst>
      <p:ext uri="{BB962C8B-B14F-4D97-AF65-F5344CB8AC3E}">
        <p14:creationId xmlns:p14="http://schemas.microsoft.com/office/powerpoint/2010/main" val="33705984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01ECB9-5DAA-48E9-BE29-FD448960A4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36E279-99DA-4E24-90F1-4C2953CB5A53}"/>
              </a:ext>
            </a:extLst>
          </p:cNvPr>
          <p:cNvSpPr/>
          <p:nvPr/>
        </p:nvSpPr>
        <p:spPr>
          <a:xfrm>
            <a:off x="3833812" y="2619375"/>
            <a:ext cx="4524375" cy="1847850"/>
          </a:xfrm>
          <a:prstGeom prst="rect">
            <a:avLst/>
          </a:prstGeom>
          <a:solidFill>
            <a:srgbClr val="306294">
              <a:alpha val="86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33086-0A62-4DEB-8B6E-B7DBC74AECC7}"/>
              </a:ext>
            </a:extLst>
          </p:cNvPr>
          <p:cNvSpPr txBox="1"/>
          <p:nvPr/>
        </p:nvSpPr>
        <p:spPr>
          <a:xfrm>
            <a:off x="3022599" y="3044279"/>
            <a:ext cx="614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AM.CG PRO" pitchFamily="50" charset="0"/>
              </a:rPr>
              <a:t>TECHNOLOGY</a:t>
            </a:r>
            <a:endParaRPr lang="id-ID" sz="4400" b="1" dirty="0">
              <a:solidFill>
                <a:schemeClr val="bg1"/>
              </a:solidFill>
              <a:latin typeface="ADAM.CG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63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C44-239E-41D2-ABD5-2D0B323CD994}"/>
              </a:ext>
            </a:extLst>
          </p:cNvPr>
          <p:cNvSpPr/>
          <p:nvPr/>
        </p:nvSpPr>
        <p:spPr>
          <a:xfrm>
            <a:off x="0" y="519225"/>
            <a:ext cx="12192000" cy="1067407"/>
          </a:xfrm>
          <a:prstGeom prst="rect">
            <a:avLst/>
          </a:prstGeom>
          <a:solidFill>
            <a:srgbClr val="264D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02" name="Picture 1" descr="imac2.png">
            <a:extLst>
              <a:ext uri="{FF2B5EF4-FFF2-40B4-BE49-F238E27FC236}">
                <a16:creationId xmlns:a16="http://schemas.microsoft.com/office/drawing/2014/main" id="{32D74FE6-CB06-4145-AEAC-ADAB1B90F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3" y="1308365"/>
            <a:ext cx="4477804" cy="44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B0D2E8E-30D8-46C0-A733-3E39545134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67" y="1505582"/>
            <a:ext cx="3347293" cy="2762802"/>
          </a:xfrm>
          <a:custGeom>
            <a:avLst/>
            <a:gdLst>
              <a:gd name="T0" fmla="*/ 0 w 10129"/>
              <a:gd name="T1" fmla="*/ 0 h 8859"/>
              <a:gd name="T2" fmla="*/ 3496115 w 10129"/>
              <a:gd name="T3" fmla="*/ 1295469 h 8859"/>
              <a:gd name="T4" fmla="*/ 3991451 w 10129"/>
              <a:gd name="T5" fmla="*/ 3352777 h 8859"/>
              <a:gd name="T6" fmla="*/ 228556 w 10129"/>
              <a:gd name="T7" fmla="*/ 3009892 h 8859"/>
              <a:gd name="T8" fmla="*/ 0 w 10129"/>
              <a:gd name="T9" fmla="*/ 0 h 88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29" h="8859">
                <a:moveTo>
                  <a:pt x="0" y="0"/>
                </a:moveTo>
                <a:lnTo>
                  <a:pt x="8872" y="3423"/>
                </a:lnTo>
                <a:lnTo>
                  <a:pt x="10129" y="8859"/>
                </a:lnTo>
                <a:lnTo>
                  <a:pt x="580" y="7953"/>
                </a:lnTo>
                <a:cubicBezTo>
                  <a:pt x="387" y="5302"/>
                  <a:pt x="193" y="2651"/>
                  <a:pt x="0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2FBCE-B19B-403A-8C1E-8BAE3323164C}"/>
              </a:ext>
            </a:extLst>
          </p:cNvPr>
          <p:cNvSpPr txBox="1"/>
          <p:nvPr/>
        </p:nvSpPr>
        <p:spPr>
          <a:xfrm>
            <a:off x="3265417" y="874514"/>
            <a:ext cx="5589661" cy="49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E64E1B36-6D6A-41D9-8831-596E991EA6C9}"/>
              </a:ext>
            </a:extLst>
          </p:cNvPr>
          <p:cNvSpPr txBox="1"/>
          <p:nvPr/>
        </p:nvSpPr>
        <p:spPr>
          <a:xfrm>
            <a:off x="4734554" y="2338941"/>
            <a:ext cx="67964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264D74"/>
              </a:buClr>
            </a:pPr>
            <a:r>
              <a:rPr lang="en-US" sz="2800" b="1" dirty="0">
                <a:solidFill>
                  <a:srgbClr val="264D74"/>
                </a:solidFill>
                <a:latin typeface="Roboto" panose="02000000000000000000"/>
              </a:rPr>
              <a:t>Community Web Cam(s). One of our awesome members is going to research options, costs, logistics, capabilities, etc. for a community web cam. Proposal will be presented at next Board meeting. 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04040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D8D9D8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4 - Body Slides - No Image">
  <a:themeElements>
    <a:clrScheme name="T-Mobile 2014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E8E8E8"/>
      </a:accent4>
      <a:accent5>
        <a:srgbClr val="000000"/>
      </a:accent5>
      <a:accent6>
        <a:srgbClr val="9B9B9B"/>
      </a:accent6>
      <a:hlink>
        <a:srgbClr val="000000"/>
      </a:hlink>
      <a:folHlink>
        <a:srgbClr val="000000"/>
      </a:folHlink>
    </a:clrScheme>
    <a:fontScheme name="T-Mobile Tele">
      <a:majorFont>
        <a:latin typeface="Tele-GroteskFet"/>
        <a:ea typeface=""/>
        <a:cs typeface=""/>
      </a:majorFont>
      <a:minorFont>
        <a:latin typeface="Tele-GroteskNo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Tele-GroteskNor" pitchFamily="2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38622</TotalTime>
  <Words>872</Words>
  <Application>Microsoft Office PowerPoint</Application>
  <PresentationFormat>Widescreen</PresentationFormat>
  <Paragraphs>141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ADAM.CG PRO</vt:lpstr>
      <vt:lpstr>Arial</vt:lpstr>
      <vt:lpstr>Calibri</vt:lpstr>
      <vt:lpstr>Calibri Light</vt:lpstr>
      <vt:lpstr>Montserrat</vt:lpstr>
      <vt:lpstr>Roboto</vt:lpstr>
      <vt:lpstr>Tele-GroteskFet</vt:lpstr>
      <vt:lpstr>Tele-GroteskHal</vt:lpstr>
      <vt:lpstr>Tele-GroteskNor</vt:lpstr>
      <vt:lpstr>Tele-GroteskUlt</vt:lpstr>
      <vt:lpstr>Unna</vt:lpstr>
      <vt:lpstr>Wingdings</vt:lpstr>
      <vt:lpstr>Office Theme</vt:lpstr>
      <vt:lpstr>04 - Body Slides - No Image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Celeste</dc:creator>
  <cp:lastModifiedBy>Murphy, Celeste</cp:lastModifiedBy>
  <cp:revision>2250</cp:revision>
  <dcterms:created xsi:type="dcterms:W3CDTF">2014-10-14T06:21:58Z</dcterms:created>
  <dcterms:modified xsi:type="dcterms:W3CDTF">2021-02-11T16:29:20Z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mselin@microsoft.com</vt:lpwstr>
  </property>
  <property fmtid="{D5CDD505-2E9C-101B-9397-08002B2CF9AE}" pid="5" name="MSIP_Label_f42aa342-8706-4288-bd11-ebb85995028c_SetDate">
    <vt:lpwstr>2019-09-21T01:39:45.4196530Z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5df68a68-8185-4ad1-9721-bb4d13329bbf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